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5"/>
  </p:notesMasterIdLst>
  <p:handoutMasterIdLst>
    <p:handoutMasterId r:id="rId46"/>
  </p:handoutMasterIdLst>
  <p:sldIdLst>
    <p:sldId id="256" r:id="rId2"/>
    <p:sldId id="257" r:id="rId3"/>
    <p:sldId id="283" r:id="rId4"/>
    <p:sldId id="306" r:id="rId5"/>
    <p:sldId id="307" r:id="rId6"/>
    <p:sldId id="301" r:id="rId7"/>
    <p:sldId id="259" r:id="rId8"/>
    <p:sldId id="260" r:id="rId9"/>
    <p:sldId id="308" r:id="rId10"/>
    <p:sldId id="261" r:id="rId11"/>
    <p:sldId id="262" r:id="rId12"/>
    <p:sldId id="263" r:id="rId13"/>
    <p:sldId id="312" r:id="rId14"/>
    <p:sldId id="266" r:id="rId15"/>
    <p:sldId id="267" r:id="rId16"/>
    <p:sldId id="316" r:id="rId17"/>
    <p:sldId id="268" r:id="rId18"/>
    <p:sldId id="315" r:id="rId19"/>
    <p:sldId id="270" r:id="rId20"/>
    <p:sldId id="275" r:id="rId21"/>
    <p:sldId id="278" r:id="rId22"/>
    <p:sldId id="282" r:id="rId23"/>
    <p:sldId id="297" r:id="rId24"/>
    <p:sldId id="273" r:id="rId25"/>
    <p:sldId id="287" r:id="rId26"/>
    <p:sldId id="288" r:id="rId27"/>
    <p:sldId id="289" r:id="rId28"/>
    <p:sldId id="290" r:id="rId29"/>
    <p:sldId id="291" r:id="rId30"/>
    <p:sldId id="292" r:id="rId31"/>
    <p:sldId id="298" r:id="rId32"/>
    <p:sldId id="293" r:id="rId33"/>
    <p:sldId id="294" r:id="rId34"/>
    <p:sldId id="295" r:id="rId35"/>
    <p:sldId id="272" r:id="rId36"/>
    <p:sldId id="274" r:id="rId37"/>
    <p:sldId id="304" r:id="rId38"/>
    <p:sldId id="286" r:id="rId39"/>
    <p:sldId id="302" r:id="rId40"/>
    <p:sldId id="303" r:id="rId41"/>
    <p:sldId id="305" r:id="rId42"/>
    <p:sldId id="299" r:id="rId43"/>
    <p:sldId id="300" r:id="rId44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clrMode="bw" frameSlides="1"/>
  <p:clrMru>
    <a:srgbClr val="F6A24D"/>
    <a:srgbClr val="DCE135"/>
    <a:srgbClr val="11CA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619" autoAdjust="0"/>
  </p:normalViewPr>
  <p:slideViewPr>
    <p:cSldViewPr>
      <p:cViewPr varScale="1">
        <p:scale>
          <a:sx n="72" d="100"/>
          <a:sy n="72" d="100"/>
        </p:scale>
        <p:origin x="-2152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546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handoutMaster" Target="handoutMasters/handoutMaster1.xml"/><Relationship Id="rId47" Type="http://schemas.openxmlformats.org/officeDocument/2006/relationships/printerSettings" Target="printerSettings/printerSettings1.bin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Arial" charset="0"/>
              </a:defRPr>
            </a:lvl1pPr>
          </a:lstStyle>
          <a:p>
            <a:pPr>
              <a:defRPr/>
            </a:pPr>
            <a:fld id="{FC7382BD-E0E3-194F-9FC0-4A17F0736592}" type="datetime1">
              <a:rPr lang="en-US"/>
              <a:pPr>
                <a:defRPr/>
              </a:pPr>
              <a:t>2/20/14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Arial" charset="0"/>
              </a:defRPr>
            </a:lvl1pPr>
          </a:lstStyle>
          <a:p>
            <a:pPr>
              <a:defRPr/>
            </a:pPr>
            <a:fld id="{22684682-AAEF-C644-B8EA-FF098C44E6E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0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-109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  <a:cs typeface="Arial" charset="0"/>
              </a:defRPr>
            </a:lvl1pPr>
          </a:lstStyle>
          <a:p>
            <a:pPr>
              <a:defRPr/>
            </a:pPr>
            <a:fld id="{43C7883D-E1AA-E345-9CDE-459B4234EBA5}" type="datetime1">
              <a:rPr lang="en-US"/>
              <a:pPr>
                <a:defRPr/>
              </a:pPr>
              <a:t>2/20/14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pitchFamily="-109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  <a:cs typeface="Arial" charset="0"/>
              </a:defRPr>
            </a:lvl1pPr>
          </a:lstStyle>
          <a:p>
            <a:pPr>
              <a:defRPr/>
            </a:pPr>
            <a:fld id="{8E815F95-13AA-524D-B48F-05550721890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7591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9" charset="-128"/>
        <a:cs typeface="ＭＳ Ｐゴシック" pitchFamily="-109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9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9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9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09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945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E8A577D-1CB7-9041-B8B5-F6027ED1F4E0}" type="slidenum">
              <a:rPr lang="en-US" sz="1200">
                <a:latin typeface="Calibri" charset="0"/>
              </a:rPr>
              <a:pPr eaLnBrk="1" hangingPunct="1"/>
              <a:t>1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1D53CF0-C907-0F49-8451-CF2A6C683242}" type="slidenum">
              <a:rPr lang="en-US" sz="1200">
                <a:latin typeface="Calibri" charset="0"/>
              </a:rPr>
              <a:pPr eaLnBrk="1" hangingPunct="1"/>
              <a:t>10</a:t>
            </a:fld>
            <a:endParaRPr lang="en-US" sz="1200">
              <a:latin typeface="Calibri" charset="0"/>
            </a:endParaRPr>
          </a:p>
        </p:txBody>
      </p:sp>
      <p:sp>
        <p:nvSpPr>
          <p:cNvPr id="378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993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993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D60F231-E9AA-8C4F-8F49-A218EAB937FF}" type="slidenum">
              <a:rPr lang="en-US" sz="1200">
                <a:latin typeface="Calibri" charset="0"/>
              </a:rPr>
              <a:pPr eaLnBrk="1" hangingPunct="1"/>
              <a:t>11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2A5CA38-53FB-0645-A602-AA7A6A08C473}" type="slidenum">
              <a:rPr lang="en-US" sz="1200">
                <a:latin typeface="Calibri" charset="0"/>
              </a:rPr>
              <a:pPr eaLnBrk="1" hangingPunct="1"/>
              <a:t>12</a:t>
            </a:fld>
            <a:endParaRPr lang="en-US" sz="1200">
              <a:latin typeface="Calibri" charset="0"/>
            </a:endParaRPr>
          </a:p>
        </p:txBody>
      </p:sp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Abscess has to be</a:t>
            </a:r>
            <a:r>
              <a:rPr lang="en-US" baseline="0" dirty="0" smtClean="0">
                <a:latin typeface="Calibri" charset="0"/>
                <a:ea typeface="ＭＳ Ｐゴシック" charset="0"/>
                <a:cs typeface="ＭＳ Ｐゴシック" charset="0"/>
              </a:rPr>
              <a:t> drained b/c no drug will go in</a:t>
            </a:r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UTI:</a:t>
            </a:r>
            <a:r>
              <a:rPr lang="en-US" baseline="0" dirty="0" smtClean="0"/>
              <a:t> NO </a:t>
            </a:r>
            <a:r>
              <a:rPr lang="en-US" baseline="0" dirty="0" err="1" smtClean="0"/>
              <a:t>moxi</a:t>
            </a:r>
            <a:endParaRPr lang="en-US" baseline="0" dirty="0" smtClean="0"/>
          </a:p>
          <a:p>
            <a:r>
              <a:rPr lang="en-US" baseline="0" dirty="0" smtClean="0"/>
              <a:t>Brain: Yes ceftriaxone, yes </a:t>
            </a:r>
            <a:r>
              <a:rPr lang="en-US" baseline="0" dirty="0" err="1" smtClean="0"/>
              <a:t>moxi</a:t>
            </a:r>
            <a:endParaRPr lang="en-US" baseline="0" dirty="0" smtClean="0"/>
          </a:p>
          <a:p>
            <a:r>
              <a:rPr lang="en-US" baseline="0" dirty="0" err="1" smtClean="0"/>
              <a:t>Vertebre</a:t>
            </a:r>
            <a:r>
              <a:rPr lang="en-US" baseline="0" dirty="0" smtClean="0"/>
              <a:t>: NO </a:t>
            </a:r>
            <a:r>
              <a:rPr lang="en-US" baseline="0" dirty="0" err="1" smtClean="0"/>
              <a:t>tobra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E815F95-13AA-524D-B48F-05550721890A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1719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0B24C92F-0ACB-7D4D-9B87-3288BA45A71F}" type="slidenum">
              <a:rPr lang="en-US" sz="1200">
                <a:latin typeface="Calibri" charset="0"/>
              </a:rPr>
              <a:pPr eaLnBrk="1" hangingPunct="1"/>
              <a:t>14</a:t>
            </a:fld>
            <a:endParaRPr lang="en-US" sz="1200">
              <a:latin typeface="Calibri" charset="0"/>
            </a:endParaRPr>
          </a:p>
        </p:txBody>
      </p:sp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3375B49-AF9F-944F-94EF-38F8704473E6}" type="slidenum">
              <a:rPr lang="en-US" sz="1200">
                <a:latin typeface="Calibri" charset="0"/>
              </a:rPr>
              <a:pPr eaLnBrk="1" hangingPunct="1"/>
              <a:t>15</a:t>
            </a:fld>
            <a:endParaRPr lang="en-US" sz="1200">
              <a:latin typeface="Calibri" charset="0"/>
            </a:endParaRPr>
          </a:p>
        </p:txBody>
      </p:sp>
      <p:sp>
        <p:nvSpPr>
          <p:cNvPr id="471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8B820F0-F1D7-3D4E-9B07-219B4F0F58EC}" type="slidenum">
              <a:rPr lang="en-US" sz="1200">
                <a:latin typeface="Calibri" charset="0"/>
              </a:rPr>
              <a:pPr eaLnBrk="1" hangingPunct="1"/>
              <a:t>17</a:t>
            </a:fld>
            <a:endParaRPr lang="en-US" sz="1200">
              <a:latin typeface="Calibri" charset="0"/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5DE0760-3562-1440-810B-424A23A533B4}" type="slidenum">
              <a:rPr lang="en-US" sz="1200">
                <a:latin typeface="Times New Roman" charset="0"/>
              </a:rPr>
              <a:pPr eaLnBrk="1" hangingPunct="1"/>
              <a:t>18</a:t>
            </a:fld>
            <a:endParaRPr lang="en-US" sz="1200">
              <a:latin typeface="Times New Roman" charset="0"/>
            </a:endParaRPr>
          </a:p>
        </p:txBody>
      </p:sp>
      <p:sp>
        <p:nvSpPr>
          <p:cNvPr id="5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1160687-DD50-3540-85F3-5EDACE0C52B7}" type="slidenum">
              <a:rPr lang="en-US" sz="1200">
                <a:latin typeface="Calibri" charset="0"/>
              </a:rPr>
              <a:pPr eaLnBrk="1" hangingPunct="1"/>
              <a:t>19</a:t>
            </a:fld>
            <a:endParaRPr lang="en-US" sz="1200">
              <a:latin typeface="Calibri" charset="0"/>
            </a:endParaRPr>
          </a:p>
        </p:txBody>
      </p:sp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08BEA7A-2410-784B-8DE1-A0ED50E7C7D9}" type="slidenum">
              <a:rPr lang="en-US" sz="1200">
                <a:latin typeface="Calibri" charset="0"/>
              </a:rPr>
              <a:pPr eaLnBrk="1" hangingPunct="1"/>
              <a:t>20</a:t>
            </a:fld>
            <a:endParaRPr lang="en-US" sz="1200">
              <a:latin typeface="Calibri" charset="0"/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253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253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1F0DCDC-8CB7-7C41-BD27-A5DBAE84D8FF}" type="slidenum">
              <a:rPr lang="en-US" sz="1200">
                <a:latin typeface="Calibri" charset="0"/>
              </a:rPr>
              <a:pPr eaLnBrk="1" hangingPunct="1"/>
              <a:t>2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DFF4E22-F01A-F749-AFCE-16FFFFE54180}" type="slidenum">
              <a:rPr lang="en-US" sz="1200">
                <a:latin typeface="Calibri" charset="0"/>
              </a:rPr>
              <a:pPr eaLnBrk="1" hangingPunct="1"/>
              <a:t>21</a:t>
            </a:fld>
            <a:endParaRPr lang="en-US" sz="1200">
              <a:latin typeface="Calibri" charset="0"/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5413D3E-CF69-E74D-8718-8E0232E07F4B}" type="slidenum">
              <a:rPr lang="en-US" sz="1200">
                <a:latin typeface="Calibri" charset="0"/>
              </a:rPr>
              <a:pPr eaLnBrk="1" hangingPunct="1"/>
              <a:t>22</a:t>
            </a:fld>
            <a:endParaRPr lang="en-US" sz="1200">
              <a:latin typeface="Calibri" charset="0"/>
            </a:endParaRPr>
          </a:p>
        </p:txBody>
      </p:sp>
      <p:sp>
        <p:nvSpPr>
          <p:cNvPr id="604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041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246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246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B9ECA73-36BF-674B-80B4-DD0E11D914D5}" type="slidenum">
              <a:rPr lang="en-US" sz="1200">
                <a:latin typeface="Calibri" charset="0"/>
              </a:rPr>
              <a:pPr eaLnBrk="1" hangingPunct="1"/>
              <a:t>23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D274450-6F64-9742-BC33-0CB8B4643BC0}" type="slidenum">
              <a:rPr lang="en-US" sz="1200">
                <a:latin typeface="Calibri" charset="0"/>
              </a:rPr>
              <a:pPr eaLnBrk="1" hangingPunct="1"/>
              <a:t>24</a:t>
            </a:fld>
            <a:endParaRPr lang="en-US" sz="1200">
              <a:latin typeface="Calibri" charset="0"/>
            </a:endParaRPr>
          </a:p>
        </p:txBody>
      </p:sp>
      <p:sp>
        <p:nvSpPr>
          <p:cNvPr id="64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1BA3644-3697-7F49-B203-B8A8D1D59E99}" type="slidenum">
              <a:rPr lang="en-US" sz="1200">
                <a:latin typeface="Calibri" charset="0"/>
              </a:rPr>
              <a:pPr eaLnBrk="1" hangingPunct="1"/>
              <a:t>25</a:t>
            </a:fld>
            <a:endParaRPr lang="en-US" sz="1200">
              <a:latin typeface="Calibri" charset="0"/>
            </a:endParaRPr>
          </a:p>
        </p:txBody>
      </p:sp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Different from another parameter </a:t>
            </a:r>
            <a:r>
              <a:rPr lang="ja-JP" altLang="en-US">
                <a:latin typeface="Calibri" charset="0"/>
                <a:ea typeface="ＭＳ Ｐゴシック" charset="0"/>
                <a:cs typeface="ＭＳ Ｐゴシック" charset="0"/>
              </a:rPr>
              <a:t>“</a:t>
            </a:r>
            <a:r>
              <a:rPr lang="en-US" altLang="ja-JP">
                <a:latin typeface="Calibri" charset="0"/>
                <a:ea typeface="ＭＳ Ｐゴシック" charset="0"/>
                <a:cs typeface="ＭＳ Ｐゴシック" charset="0"/>
              </a:rPr>
              <a:t>AUIC</a:t>
            </a:r>
            <a:r>
              <a:rPr lang="ja-JP" altLang="en-US">
                <a:latin typeface="Calibri" charset="0"/>
                <a:ea typeface="ＭＳ Ｐゴシック" charset="0"/>
                <a:cs typeface="ＭＳ Ｐゴシック" charset="0"/>
              </a:rPr>
              <a:t>”</a:t>
            </a:r>
            <a:r>
              <a:rPr lang="en-US" altLang="ja-JP">
                <a:latin typeface="Calibri" charset="0"/>
                <a:ea typeface="ＭＳ Ｐゴシック" charset="0"/>
                <a:cs typeface="ＭＳ Ｐゴシック" charset="0"/>
              </a:rPr>
              <a:t> based on serum inhibitory concentrations…</a:t>
            </a: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68610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68611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9AADB8E-CE5F-B24A-ADC6-26BAD3F8A4C5}" type="slidenum">
              <a:rPr lang="en-US" sz="1200">
                <a:latin typeface="Calibri" charset="0"/>
              </a:rPr>
              <a:pPr eaLnBrk="1" hangingPunct="1"/>
              <a:t>26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065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 dirty="0">
                <a:latin typeface="Calibri" charset="0"/>
                <a:ea typeface="ＭＳ Ｐゴシック" charset="0"/>
                <a:cs typeface="ＭＳ Ｐゴシック" charset="0"/>
              </a:rPr>
              <a:t>Breakpoint = 2 mcg/</a:t>
            </a: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mL</a:t>
            </a:r>
          </a:p>
          <a:p>
            <a:pPr eaLnBrk="1" hangingPunct="1"/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065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88E2965-3488-5246-934E-EB2536A74ABF}" type="slidenum">
              <a:rPr lang="en-US" sz="1200">
                <a:latin typeface="Calibri" charset="0"/>
              </a:rPr>
              <a:pPr eaLnBrk="1" hangingPunct="1"/>
              <a:t>27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3835C9C-83BA-7F4D-A411-15D331C5AC92}" type="slidenum">
              <a:rPr lang="en-US" sz="1200">
                <a:latin typeface="Calibri" charset="0"/>
              </a:rPr>
              <a:pPr eaLnBrk="1" hangingPunct="1"/>
              <a:t>28</a:t>
            </a:fld>
            <a:endParaRPr lang="en-US" sz="1200">
              <a:latin typeface="Calibri" charset="0"/>
            </a:endParaRPr>
          </a:p>
        </p:txBody>
      </p:sp>
      <p:sp>
        <p:nvSpPr>
          <p:cNvPr id="727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r>
              <a:rPr lang="en-US">
                <a:latin typeface="Calibri" charset="0"/>
                <a:ea typeface="ＭＳ Ｐゴシック" charset="0"/>
                <a:cs typeface="ＭＳ Ｐゴシック" charset="0"/>
              </a:rPr>
              <a:t>Not going to appear on your PK monitoring sheets…</a:t>
            </a: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475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475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021139C6-D236-3944-A463-77EDF7B356F8}" type="slidenum">
              <a:rPr lang="en-US" sz="1200">
                <a:latin typeface="Calibri" charset="0"/>
              </a:rPr>
              <a:pPr eaLnBrk="1" hangingPunct="1"/>
              <a:t>29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680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7680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29873234-BAF8-E14D-9888-0B7DA4E29C32}" type="slidenum">
              <a:rPr lang="en-US" sz="1200">
                <a:latin typeface="Calibri" charset="0"/>
              </a:rPr>
              <a:pPr eaLnBrk="1" hangingPunct="1"/>
              <a:t>30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457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457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18696E2D-8267-C24A-AA57-D48B8556BD04}" type="slidenum">
              <a:rPr lang="en-US" sz="1200">
                <a:latin typeface="Calibri" charset="0"/>
              </a:rPr>
              <a:pPr eaLnBrk="1" hangingPunct="1"/>
              <a:t>3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AC2B0A9-515E-0245-BC40-DA782291F298}" type="slidenum">
              <a:rPr lang="en-US" sz="1200">
                <a:latin typeface="Calibri" charset="0"/>
              </a:rPr>
              <a:pPr eaLnBrk="1" hangingPunct="1"/>
              <a:t>31</a:t>
            </a:fld>
            <a:endParaRPr lang="en-US" sz="1200">
              <a:latin typeface="Calibri" charset="0"/>
            </a:endParaRPr>
          </a:p>
        </p:txBody>
      </p:sp>
      <p:sp>
        <p:nvSpPr>
          <p:cNvPr id="788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7885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8089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089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E08A3A84-4C0B-D24D-A4A8-259CE6D91945}" type="slidenum">
              <a:rPr lang="en-US" sz="1200">
                <a:latin typeface="Calibri" charset="0"/>
              </a:rPr>
              <a:pPr eaLnBrk="1" hangingPunct="1"/>
              <a:t>32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8294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294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3E27F9E-D91C-D142-B9A3-341487E18991}" type="slidenum">
              <a:rPr lang="en-US" sz="1200">
                <a:latin typeface="Calibri" charset="0"/>
              </a:rPr>
              <a:pPr eaLnBrk="1" hangingPunct="1"/>
              <a:t>33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8499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499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5E1F3974-6D4C-DD42-A5B0-2D99FDDB99D8}" type="slidenum">
              <a:rPr lang="en-US" sz="1200">
                <a:latin typeface="Calibri" charset="0"/>
              </a:rPr>
              <a:pPr eaLnBrk="1" hangingPunct="1"/>
              <a:t>34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1503E5B-C335-944C-AEC9-FEAC6645D376}" type="slidenum">
              <a:rPr lang="en-US" sz="1200">
                <a:latin typeface="Calibri" charset="0"/>
              </a:rPr>
              <a:pPr eaLnBrk="1" hangingPunct="1"/>
              <a:t>35</a:t>
            </a:fld>
            <a:endParaRPr lang="en-US" sz="1200">
              <a:latin typeface="Calibri" charset="0"/>
            </a:endParaRPr>
          </a:p>
        </p:txBody>
      </p:sp>
      <p:sp>
        <p:nvSpPr>
          <p:cNvPr id="870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8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557E4D7-12FA-DF4C-9930-58F5553A7DE8}" type="slidenum">
              <a:rPr lang="en-US" sz="1200">
                <a:latin typeface="Calibri" charset="0"/>
              </a:rPr>
              <a:pPr eaLnBrk="1" hangingPunct="1"/>
              <a:t>36</a:t>
            </a:fld>
            <a:endParaRPr lang="en-US" sz="1200">
              <a:latin typeface="Calibri" charset="0"/>
            </a:endParaRPr>
          </a:p>
        </p:txBody>
      </p:sp>
      <p:sp>
        <p:nvSpPr>
          <p:cNvPr id="89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8909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921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9216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1F512F8-9D15-F74C-8C5B-453ACDDB0370}" type="slidenum">
              <a:rPr lang="en-US" sz="1200">
                <a:latin typeface="Calibri" charset="0"/>
              </a:rPr>
              <a:pPr eaLnBrk="1" hangingPunct="1"/>
              <a:t>38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9625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9625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18A9796-69CB-5D42-8A8E-C6982CCB2C5B}" type="slidenum">
              <a:rPr lang="en-US" sz="1200">
                <a:latin typeface="Calibri" charset="0"/>
              </a:rPr>
              <a:pPr eaLnBrk="1" hangingPunct="1"/>
              <a:t>41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9830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9830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56E45FE-606A-6B42-BFF8-790FE287840E}" type="slidenum">
              <a:rPr lang="en-US" sz="1200">
                <a:latin typeface="Calibri" charset="0"/>
              </a:rPr>
              <a:pPr eaLnBrk="1" hangingPunct="1"/>
              <a:t>42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0035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0035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71AEE531-6D5B-3842-836E-8505B7C69019}" type="slidenum">
              <a:rPr lang="en-US" sz="1200">
                <a:latin typeface="Calibri" charset="0"/>
              </a:rPr>
              <a:pPr eaLnBrk="1" hangingPunct="1"/>
              <a:t>43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6626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662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9F58A62-CB7F-F649-857D-975839D1B915}" type="slidenum">
              <a:rPr lang="en-US" sz="1200">
                <a:latin typeface="Times New Roman" charset="0"/>
              </a:rPr>
              <a:pPr eaLnBrk="1" hangingPunct="1"/>
              <a:t>4</a:t>
            </a:fld>
            <a:endParaRPr lang="en-US" sz="1200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867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/>
            <a:endParaRPr lang="en-US">
              <a:latin typeface="Times New Roman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867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BC37560-DB9D-EC44-B867-7797503FBD88}" type="slidenum">
              <a:rPr lang="en-US" sz="1200">
                <a:latin typeface="Times New Roman" charset="0"/>
              </a:rPr>
              <a:pPr eaLnBrk="1" hangingPunct="1"/>
              <a:t>5</a:t>
            </a:fld>
            <a:endParaRPr lang="en-US" sz="1200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072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0723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DA4CE83-2B5B-A94C-9514-EC6FF50C8537}" type="slidenum">
              <a:rPr lang="en-US" sz="1200">
                <a:latin typeface="Calibri" charset="0"/>
              </a:rPr>
              <a:pPr eaLnBrk="1" hangingPunct="1"/>
              <a:t>6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66C7B67-FA11-C244-A11E-C4EBA04B563E}" type="slidenum">
              <a:rPr lang="en-US" sz="1200">
                <a:latin typeface="Calibri" charset="0"/>
              </a:rPr>
              <a:pPr eaLnBrk="1" hangingPunct="1"/>
              <a:t>7</a:t>
            </a:fld>
            <a:endParaRPr lang="en-US" sz="1200">
              <a:latin typeface="Calibri" charset="0"/>
            </a:endParaRPr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6EF469F4-BC96-BB4B-8276-C5A1948F67A3}" type="slidenum">
              <a:rPr lang="en-US" sz="1200">
                <a:latin typeface="Calibri" charset="0"/>
              </a:rPr>
              <a:pPr eaLnBrk="1" hangingPunct="1"/>
              <a:t>8</a:t>
            </a:fld>
            <a:endParaRPr lang="en-US" sz="1200">
              <a:latin typeface="Calibri" charset="0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r>
              <a:rPr lang="en-US" dirty="0" smtClean="0">
                <a:latin typeface="Calibri" charset="0"/>
                <a:ea typeface="ＭＳ Ｐゴシック" charset="0"/>
                <a:cs typeface="ＭＳ Ｐゴシック" charset="0"/>
              </a:rPr>
              <a:t>if</a:t>
            </a:r>
            <a:r>
              <a:rPr lang="en-US" baseline="0" dirty="0" smtClean="0">
                <a:latin typeface="Calibri" charset="0"/>
                <a:ea typeface="ＭＳ Ｐゴシック" charset="0"/>
                <a:cs typeface="ＭＳ Ｐゴシック" charset="0"/>
              </a:rPr>
              <a:t> CNS, choose pip b/c it goes in brain. </a:t>
            </a:r>
            <a:r>
              <a:rPr lang="en-US" baseline="0" dirty="0" err="1" smtClean="0">
                <a:latin typeface="Calibri" charset="0"/>
                <a:ea typeface="ＭＳ Ｐゴシック" charset="0"/>
                <a:cs typeface="ＭＳ Ｐゴシック" charset="0"/>
              </a:rPr>
              <a:t>Tobra</a:t>
            </a:r>
            <a:r>
              <a:rPr lang="en-US" baseline="0" dirty="0" smtClean="0">
                <a:latin typeface="Calibri" charset="0"/>
                <a:ea typeface="ＭＳ Ｐゴシック" charset="0"/>
                <a:cs typeface="ＭＳ Ｐゴシック" charset="0"/>
              </a:rPr>
              <a:t> does not</a:t>
            </a:r>
            <a:endParaRPr lang="en-US" dirty="0">
              <a:latin typeface="Calibri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 SMX b/c allergy</a:t>
            </a:r>
          </a:p>
          <a:p>
            <a:r>
              <a:rPr lang="en-US" dirty="0" smtClean="0"/>
              <a:t>No Nitrofurantoin</a:t>
            </a:r>
            <a:r>
              <a:rPr lang="en-US" baseline="0" dirty="0" smtClean="0"/>
              <a:t> is no good b/c not prostate</a:t>
            </a:r>
          </a:p>
          <a:p>
            <a:r>
              <a:rPr lang="en-US" baseline="0" dirty="0" smtClean="0"/>
              <a:t>No </a:t>
            </a:r>
            <a:r>
              <a:rPr lang="en-US" baseline="0" dirty="0" err="1" smtClean="0"/>
              <a:t>Moxi</a:t>
            </a:r>
            <a:r>
              <a:rPr lang="en-US" baseline="0" dirty="0" smtClean="0"/>
              <a:t> is liver</a:t>
            </a:r>
          </a:p>
          <a:p>
            <a:r>
              <a:rPr lang="en-US" baseline="0" dirty="0" smtClean="0"/>
              <a:t>Maybe </a:t>
            </a:r>
            <a:r>
              <a:rPr lang="en-US" baseline="0" dirty="0" err="1" smtClean="0"/>
              <a:t>Amox</a:t>
            </a:r>
            <a:endParaRPr lang="en-US" baseline="0" dirty="0" smtClean="0"/>
          </a:p>
          <a:p>
            <a:r>
              <a:rPr lang="en-US" baseline="0" dirty="0" smtClean="0"/>
              <a:t>YES </a:t>
            </a:r>
            <a:r>
              <a:rPr lang="en-US" baseline="0" dirty="0" err="1" smtClean="0"/>
              <a:t>cipro</a:t>
            </a:r>
            <a:r>
              <a:rPr lang="en-US" baseline="0" dirty="0" smtClean="0"/>
              <a:t> b/c goes in prostate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8E815F95-13AA-524D-B48F-05550721890A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110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0"/>
            <a:ext cx="9140825" cy="6850063"/>
            <a:chOff x="0" y="0"/>
            <a:chExt cx="5758" cy="4315"/>
          </a:xfrm>
        </p:grpSpPr>
        <p:grpSp>
          <p:nvGrpSpPr>
            <p:cNvPr id="5" name="Group 3"/>
            <p:cNvGrpSpPr>
              <a:grpSpLocks/>
            </p:cNvGrpSpPr>
            <p:nvPr userDrawn="1"/>
          </p:nvGrpSpPr>
          <p:grpSpPr bwMode="auto">
            <a:xfrm>
              <a:off x="1728" y="2230"/>
              <a:ext cx="4027" cy="2085"/>
              <a:chOff x="1728" y="2230"/>
              <a:chExt cx="4027" cy="2085"/>
            </a:xfrm>
          </p:grpSpPr>
          <p:sp>
            <p:nvSpPr>
              <p:cNvPr id="8" name="Freeform 4"/>
              <p:cNvSpPr>
                <a:spLocks/>
              </p:cNvSpPr>
              <p:nvPr/>
            </p:nvSpPr>
            <p:spPr bwMode="hidden">
              <a:xfrm>
                <a:off x="1728" y="2644"/>
                <a:ext cx="2882" cy="1671"/>
              </a:xfrm>
              <a:custGeom>
                <a:avLst/>
                <a:gdLst/>
                <a:ahLst/>
                <a:cxnLst>
                  <a:cxn ang="0">
                    <a:pos x="2740" y="528"/>
                  </a:cxn>
                  <a:cxn ang="0">
                    <a:pos x="2632" y="484"/>
                  </a:cxn>
                  <a:cxn ang="0">
                    <a:pos x="2480" y="424"/>
                  </a:cxn>
                  <a:cxn ang="0">
                    <a:pos x="2203" y="343"/>
                  </a:cxn>
                  <a:cxn ang="0">
                    <a:pos x="1970" y="277"/>
                  </a:cxn>
                  <a:cxn ang="0">
                    <a:pos x="1807" y="212"/>
                  </a:cxn>
                  <a:cxn ang="0">
                    <a:pos x="1693" y="152"/>
                  </a:cxn>
                  <a:cxn ang="0">
                    <a:pos x="1628" y="103"/>
                  </a:cxn>
                  <a:cxn ang="0">
                    <a:pos x="1590" y="60"/>
                  </a:cxn>
                  <a:cxn ang="0">
                    <a:pos x="1579" y="27"/>
                  </a:cxn>
                  <a:cxn ang="0">
                    <a:pos x="1585" y="0"/>
                  </a:cxn>
                  <a:cxn ang="0">
                    <a:pos x="1557" y="49"/>
                  </a:cxn>
                  <a:cxn ang="0">
                    <a:pos x="1568" y="98"/>
                  </a:cxn>
                  <a:cxn ang="0">
                    <a:pos x="1617" y="141"/>
                  </a:cxn>
                  <a:cxn ang="0">
                    <a:pos x="1688" y="185"/>
                  </a:cxn>
                  <a:cxn ang="0">
                    <a:pos x="1791" y="228"/>
                  </a:cxn>
                  <a:cxn ang="0">
                    <a:pos x="2040" y="310"/>
                  </a:cxn>
                  <a:cxn ang="0">
                    <a:pos x="2285" y="381"/>
                  </a:cxn>
                  <a:cxn ang="0">
                    <a:pos x="2464" y="435"/>
                  </a:cxn>
                  <a:cxn ang="0">
                    <a:pos x="2605" y="484"/>
                  </a:cxn>
                  <a:cxn ang="0">
                    <a:pos x="2708" y="528"/>
                  </a:cxn>
                  <a:cxn ang="0">
                    <a:pos x="2768" y="560"/>
                  </a:cxn>
                  <a:cxn ang="0">
                    <a:pos x="2795" y="593"/>
                  </a:cxn>
                  <a:cxn ang="0">
                    <a:pos x="2795" y="642"/>
                  </a:cxn>
                  <a:cxn ang="0">
                    <a:pos x="2762" y="691"/>
                  </a:cxn>
                  <a:cxn ang="0">
                    <a:pos x="2692" y="735"/>
                  </a:cxn>
                  <a:cxn ang="0">
                    <a:pos x="2589" y="778"/>
                  </a:cxn>
                  <a:cxn ang="0">
                    <a:pos x="2458" y="822"/>
                  </a:cxn>
                  <a:cxn ang="0">
                    <a:pos x="2301" y="865"/>
                  </a:cxn>
                  <a:cxn ang="0">
                    <a:pos x="2030" y="930"/>
                  </a:cxn>
                  <a:cxn ang="0">
                    <a:pos x="1606" y="1034"/>
                  </a:cxn>
                  <a:cxn ang="0">
                    <a:pos x="1145" y="1164"/>
                  </a:cxn>
                  <a:cxn ang="0">
                    <a:pos x="673" y="1328"/>
                  </a:cxn>
                  <a:cxn ang="0">
                    <a:pos x="217" y="1545"/>
                  </a:cxn>
                  <a:cxn ang="0">
                    <a:pos x="353" y="1671"/>
                  </a:cxn>
                  <a:cxn ang="0">
                    <a:pos x="754" y="1469"/>
                  </a:cxn>
                  <a:cxn ang="0">
                    <a:pos x="1145" y="1311"/>
                  </a:cxn>
                  <a:cxn ang="0">
                    <a:pos x="1519" y="1186"/>
                  </a:cxn>
                  <a:cxn ang="0">
                    <a:pos x="1861" y="1083"/>
                  </a:cxn>
                  <a:cxn ang="0">
                    <a:pos x="2165" y="1007"/>
                  </a:cxn>
                  <a:cxn ang="0">
                    <a:pos x="2426" y="947"/>
                  </a:cxn>
                  <a:cxn ang="0">
                    <a:pos x="2626" y="892"/>
                  </a:cxn>
                  <a:cxn ang="0">
                    <a:pos x="2762" y="838"/>
                  </a:cxn>
                  <a:cxn ang="0">
                    <a:pos x="2827" y="794"/>
                  </a:cxn>
                  <a:cxn ang="0">
                    <a:pos x="2865" y="745"/>
                  </a:cxn>
                  <a:cxn ang="0">
                    <a:pos x="2882" y="702"/>
                  </a:cxn>
                  <a:cxn ang="0">
                    <a:pos x="2854" y="620"/>
                  </a:cxn>
                  <a:cxn ang="0">
                    <a:pos x="2800" y="560"/>
                  </a:cxn>
                  <a:cxn ang="0">
                    <a:pos x="2773" y="544"/>
                  </a:cxn>
                </a:cxnLst>
                <a:rect l="0" t="0" r="r" b="b"/>
                <a:pathLst>
                  <a:path w="2882" h="1671">
                    <a:moveTo>
                      <a:pt x="2773" y="544"/>
                    </a:moveTo>
                    <a:lnTo>
                      <a:pt x="2740" y="528"/>
                    </a:lnTo>
                    <a:lnTo>
                      <a:pt x="2692" y="506"/>
                    </a:lnTo>
                    <a:lnTo>
                      <a:pt x="2632" y="484"/>
                    </a:lnTo>
                    <a:lnTo>
                      <a:pt x="2561" y="457"/>
                    </a:lnTo>
                    <a:lnTo>
                      <a:pt x="2480" y="424"/>
                    </a:lnTo>
                    <a:lnTo>
                      <a:pt x="2388" y="397"/>
                    </a:lnTo>
                    <a:lnTo>
                      <a:pt x="2203" y="343"/>
                    </a:lnTo>
                    <a:lnTo>
                      <a:pt x="2078" y="310"/>
                    </a:lnTo>
                    <a:lnTo>
                      <a:pt x="1970" y="277"/>
                    </a:lnTo>
                    <a:lnTo>
                      <a:pt x="1878" y="245"/>
                    </a:lnTo>
                    <a:lnTo>
                      <a:pt x="1807" y="212"/>
                    </a:lnTo>
                    <a:lnTo>
                      <a:pt x="1742" y="179"/>
                    </a:lnTo>
                    <a:lnTo>
                      <a:pt x="1693" y="152"/>
                    </a:lnTo>
                    <a:lnTo>
                      <a:pt x="1655" y="125"/>
                    </a:lnTo>
                    <a:lnTo>
                      <a:pt x="1628" y="103"/>
                    </a:lnTo>
                    <a:lnTo>
                      <a:pt x="1606" y="81"/>
                    </a:lnTo>
                    <a:lnTo>
                      <a:pt x="1590" y="60"/>
                    </a:lnTo>
                    <a:lnTo>
                      <a:pt x="1585" y="43"/>
                    </a:lnTo>
                    <a:lnTo>
                      <a:pt x="1579" y="27"/>
                    </a:lnTo>
                    <a:lnTo>
                      <a:pt x="1585" y="5"/>
                    </a:lnTo>
                    <a:lnTo>
                      <a:pt x="1585" y="0"/>
                    </a:lnTo>
                    <a:lnTo>
                      <a:pt x="1568" y="27"/>
                    </a:lnTo>
                    <a:lnTo>
                      <a:pt x="1557" y="49"/>
                    </a:lnTo>
                    <a:lnTo>
                      <a:pt x="1557" y="76"/>
                    </a:lnTo>
                    <a:lnTo>
                      <a:pt x="1568" y="98"/>
                    </a:lnTo>
                    <a:lnTo>
                      <a:pt x="1590" y="120"/>
                    </a:lnTo>
                    <a:lnTo>
                      <a:pt x="1617" y="141"/>
                    </a:lnTo>
                    <a:lnTo>
                      <a:pt x="1650" y="163"/>
                    </a:lnTo>
                    <a:lnTo>
                      <a:pt x="1688" y="185"/>
                    </a:lnTo>
                    <a:lnTo>
                      <a:pt x="1737" y="207"/>
                    </a:lnTo>
                    <a:lnTo>
                      <a:pt x="1791" y="228"/>
                    </a:lnTo>
                    <a:lnTo>
                      <a:pt x="1905" y="267"/>
                    </a:lnTo>
                    <a:lnTo>
                      <a:pt x="2040" y="310"/>
                    </a:lnTo>
                    <a:lnTo>
                      <a:pt x="2182" y="348"/>
                    </a:lnTo>
                    <a:lnTo>
                      <a:pt x="2285" y="381"/>
                    </a:lnTo>
                    <a:lnTo>
                      <a:pt x="2382" y="408"/>
                    </a:lnTo>
                    <a:lnTo>
                      <a:pt x="2464" y="435"/>
                    </a:lnTo>
                    <a:lnTo>
                      <a:pt x="2540" y="462"/>
                    </a:lnTo>
                    <a:lnTo>
                      <a:pt x="2605" y="484"/>
                    </a:lnTo>
                    <a:lnTo>
                      <a:pt x="2659" y="506"/>
                    </a:lnTo>
                    <a:lnTo>
                      <a:pt x="2708" y="528"/>
                    </a:lnTo>
                    <a:lnTo>
                      <a:pt x="2740" y="544"/>
                    </a:lnTo>
                    <a:lnTo>
                      <a:pt x="2768" y="560"/>
                    </a:lnTo>
                    <a:lnTo>
                      <a:pt x="2784" y="577"/>
                    </a:lnTo>
                    <a:lnTo>
                      <a:pt x="2795" y="593"/>
                    </a:lnTo>
                    <a:lnTo>
                      <a:pt x="2800" y="615"/>
                    </a:lnTo>
                    <a:lnTo>
                      <a:pt x="2795" y="642"/>
                    </a:lnTo>
                    <a:lnTo>
                      <a:pt x="2784" y="664"/>
                    </a:lnTo>
                    <a:lnTo>
                      <a:pt x="2762" y="691"/>
                    </a:lnTo>
                    <a:lnTo>
                      <a:pt x="2730" y="713"/>
                    </a:lnTo>
                    <a:lnTo>
                      <a:pt x="2692" y="735"/>
                    </a:lnTo>
                    <a:lnTo>
                      <a:pt x="2643" y="756"/>
                    </a:lnTo>
                    <a:lnTo>
                      <a:pt x="2589" y="778"/>
                    </a:lnTo>
                    <a:lnTo>
                      <a:pt x="2529" y="800"/>
                    </a:lnTo>
                    <a:lnTo>
                      <a:pt x="2458" y="822"/>
                    </a:lnTo>
                    <a:lnTo>
                      <a:pt x="2382" y="843"/>
                    </a:lnTo>
                    <a:lnTo>
                      <a:pt x="2301" y="865"/>
                    </a:lnTo>
                    <a:lnTo>
                      <a:pt x="2214" y="887"/>
                    </a:lnTo>
                    <a:lnTo>
                      <a:pt x="2030" y="930"/>
                    </a:lnTo>
                    <a:lnTo>
                      <a:pt x="1823" y="979"/>
                    </a:lnTo>
                    <a:lnTo>
                      <a:pt x="1606" y="1034"/>
                    </a:lnTo>
                    <a:lnTo>
                      <a:pt x="1378" y="1094"/>
                    </a:lnTo>
                    <a:lnTo>
                      <a:pt x="1145" y="1164"/>
                    </a:lnTo>
                    <a:lnTo>
                      <a:pt x="912" y="1241"/>
                    </a:lnTo>
                    <a:lnTo>
                      <a:pt x="673" y="1328"/>
                    </a:lnTo>
                    <a:lnTo>
                      <a:pt x="440" y="1431"/>
                    </a:lnTo>
                    <a:lnTo>
                      <a:pt x="217" y="1545"/>
                    </a:lnTo>
                    <a:lnTo>
                      <a:pt x="0" y="1671"/>
                    </a:lnTo>
                    <a:lnTo>
                      <a:pt x="353" y="1671"/>
                    </a:lnTo>
                    <a:lnTo>
                      <a:pt x="554" y="1567"/>
                    </a:lnTo>
                    <a:lnTo>
                      <a:pt x="754" y="1469"/>
                    </a:lnTo>
                    <a:lnTo>
                      <a:pt x="955" y="1388"/>
                    </a:lnTo>
                    <a:lnTo>
                      <a:pt x="1145" y="1311"/>
                    </a:lnTo>
                    <a:lnTo>
                      <a:pt x="1335" y="1241"/>
                    </a:lnTo>
                    <a:lnTo>
                      <a:pt x="1519" y="1186"/>
                    </a:lnTo>
                    <a:lnTo>
                      <a:pt x="1693" y="1132"/>
                    </a:lnTo>
                    <a:lnTo>
                      <a:pt x="1861" y="1083"/>
                    </a:lnTo>
                    <a:lnTo>
                      <a:pt x="2019" y="1045"/>
                    </a:lnTo>
                    <a:lnTo>
                      <a:pt x="2165" y="1007"/>
                    </a:lnTo>
                    <a:lnTo>
                      <a:pt x="2301" y="974"/>
                    </a:lnTo>
                    <a:lnTo>
                      <a:pt x="2426" y="947"/>
                    </a:lnTo>
                    <a:lnTo>
                      <a:pt x="2534" y="914"/>
                    </a:lnTo>
                    <a:lnTo>
                      <a:pt x="2626" y="892"/>
                    </a:lnTo>
                    <a:lnTo>
                      <a:pt x="2702" y="865"/>
                    </a:lnTo>
                    <a:lnTo>
                      <a:pt x="2762" y="838"/>
                    </a:lnTo>
                    <a:lnTo>
                      <a:pt x="2800" y="816"/>
                    </a:lnTo>
                    <a:lnTo>
                      <a:pt x="2827" y="794"/>
                    </a:lnTo>
                    <a:lnTo>
                      <a:pt x="2849" y="767"/>
                    </a:lnTo>
                    <a:lnTo>
                      <a:pt x="2865" y="745"/>
                    </a:lnTo>
                    <a:lnTo>
                      <a:pt x="2876" y="724"/>
                    </a:lnTo>
                    <a:lnTo>
                      <a:pt x="2882" y="702"/>
                    </a:lnTo>
                    <a:lnTo>
                      <a:pt x="2876" y="658"/>
                    </a:lnTo>
                    <a:lnTo>
                      <a:pt x="2854" y="620"/>
                    </a:lnTo>
                    <a:lnTo>
                      <a:pt x="2833" y="588"/>
                    </a:lnTo>
                    <a:lnTo>
                      <a:pt x="2800" y="560"/>
                    </a:lnTo>
                    <a:lnTo>
                      <a:pt x="2773" y="544"/>
                    </a:lnTo>
                    <a:lnTo>
                      <a:pt x="2773" y="544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90980"/>
                      <a:invGamma/>
                    </a:schemeClr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>
                  <a:latin typeface="Garamond" pitchFamily="-109" charset="0"/>
                  <a:ea typeface="+mn-ea"/>
                  <a:cs typeface="Arial" charset="0"/>
                </a:endParaRPr>
              </a:p>
            </p:txBody>
          </p:sp>
          <p:sp>
            <p:nvSpPr>
              <p:cNvPr id="9" name="Freeform 5"/>
              <p:cNvSpPr>
                <a:spLocks/>
              </p:cNvSpPr>
              <p:nvPr/>
            </p:nvSpPr>
            <p:spPr bwMode="hidden">
              <a:xfrm>
                <a:off x="4170" y="2671"/>
                <a:ext cx="1259" cy="811"/>
              </a:xfrm>
              <a:custGeom>
                <a:avLst/>
                <a:gdLst/>
                <a:ahLst/>
                <a:cxnLst>
                  <a:cxn ang="0">
                    <a:pos x="1259" y="615"/>
                  </a:cxn>
                  <a:cxn ang="0">
                    <a:pos x="1248" y="588"/>
                  </a:cxn>
                  <a:cxn ang="0">
                    <a:pos x="1237" y="566"/>
                  </a:cxn>
                  <a:cxn ang="0">
                    <a:pos x="1216" y="539"/>
                  </a:cxn>
                  <a:cxn ang="0">
                    <a:pos x="1188" y="517"/>
                  </a:cxn>
                  <a:cxn ang="0">
                    <a:pos x="1123" y="479"/>
                  </a:cxn>
                  <a:cxn ang="0">
                    <a:pos x="1042" y="441"/>
                  </a:cxn>
                  <a:cxn ang="0">
                    <a:pos x="944" y="408"/>
                  </a:cxn>
                  <a:cxn ang="0">
                    <a:pos x="841" y="381"/>
                  </a:cxn>
                  <a:cxn ang="0">
                    <a:pos x="727" y="348"/>
                  </a:cxn>
                  <a:cxn ang="0">
                    <a:pos x="613" y="321"/>
                  </a:cxn>
                  <a:cxn ang="0">
                    <a:pos x="499" y="294"/>
                  </a:cxn>
                  <a:cxn ang="0">
                    <a:pos x="391" y="261"/>
                  </a:cxn>
                  <a:cxn ang="0">
                    <a:pos x="288" y="229"/>
                  </a:cxn>
                  <a:cxn ang="0">
                    <a:pos x="195" y="196"/>
                  </a:cxn>
                  <a:cxn ang="0">
                    <a:pos x="119" y="152"/>
                  </a:cxn>
                  <a:cxn ang="0">
                    <a:pos x="54" y="109"/>
                  </a:cxn>
                  <a:cxn ang="0">
                    <a:pos x="33" y="87"/>
                  </a:cxn>
                  <a:cxn ang="0">
                    <a:pos x="16" y="60"/>
                  </a:cxn>
                  <a:cxn ang="0">
                    <a:pos x="5" y="33"/>
                  </a:cxn>
                  <a:cxn ang="0">
                    <a:pos x="0" y="0"/>
                  </a:cxn>
                  <a:cxn ang="0">
                    <a:pos x="0" y="6"/>
                  </a:cxn>
                  <a:cxn ang="0">
                    <a:pos x="0" y="11"/>
                  </a:cxn>
                  <a:cxn ang="0">
                    <a:pos x="0" y="38"/>
                  </a:cxn>
                  <a:cxn ang="0">
                    <a:pos x="5" y="60"/>
                  </a:cxn>
                  <a:cxn ang="0">
                    <a:pos x="16" y="87"/>
                  </a:cxn>
                  <a:cxn ang="0">
                    <a:pos x="33" y="114"/>
                  </a:cxn>
                  <a:cxn ang="0">
                    <a:pos x="54" y="142"/>
                  </a:cxn>
                  <a:cxn ang="0">
                    <a:pos x="87" y="174"/>
                  </a:cxn>
                  <a:cxn ang="0">
                    <a:pos x="125" y="207"/>
                  </a:cxn>
                  <a:cxn ang="0">
                    <a:pos x="179" y="240"/>
                  </a:cxn>
                  <a:cxn ang="0">
                    <a:pos x="244" y="278"/>
                  </a:cxn>
                  <a:cxn ang="0">
                    <a:pos x="326" y="310"/>
                  </a:cxn>
                  <a:cxn ang="0">
                    <a:pos x="418" y="348"/>
                  </a:cxn>
                  <a:cxn ang="0">
                    <a:pos x="526" y="381"/>
                  </a:cxn>
                  <a:cxn ang="0">
                    <a:pos x="657" y="414"/>
                  </a:cxn>
                  <a:cxn ang="0">
                    <a:pos x="749" y="435"/>
                  </a:cxn>
                  <a:cxn ang="0">
                    <a:pos x="830" y="463"/>
                  </a:cxn>
                  <a:cxn ang="0">
                    <a:pos x="901" y="490"/>
                  </a:cxn>
                  <a:cxn ang="0">
                    <a:pos x="966" y="512"/>
                  </a:cxn>
                  <a:cxn ang="0">
                    <a:pos x="1015" y="539"/>
                  </a:cxn>
                  <a:cxn ang="0">
                    <a:pos x="1053" y="566"/>
                  </a:cxn>
                  <a:cxn ang="0">
                    <a:pos x="1080" y="593"/>
                  </a:cxn>
                  <a:cxn ang="0">
                    <a:pos x="1102" y="620"/>
                  </a:cxn>
                  <a:cxn ang="0">
                    <a:pos x="1112" y="648"/>
                  </a:cxn>
                  <a:cxn ang="0">
                    <a:pos x="1118" y="675"/>
                  </a:cxn>
                  <a:cxn ang="0">
                    <a:pos x="1112" y="697"/>
                  </a:cxn>
                  <a:cxn ang="0">
                    <a:pos x="1096" y="724"/>
                  </a:cxn>
                  <a:cxn ang="0">
                    <a:pos x="1080" y="746"/>
                  </a:cxn>
                  <a:cxn ang="0">
                    <a:pos x="1053" y="767"/>
                  </a:cxn>
                  <a:cxn ang="0">
                    <a:pos x="1015" y="789"/>
                  </a:cxn>
                  <a:cxn ang="0">
                    <a:pos x="977" y="811"/>
                  </a:cxn>
                  <a:cxn ang="0">
                    <a:pos x="1047" y="789"/>
                  </a:cxn>
                  <a:cxn ang="0">
                    <a:pos x="1107" y="767"/>
                  </a:cxn>
                  <a:cxn ang="0">
                    <a:pos x="1156" y="746"/>
                  </a:cxn>
                  <a:cxn ang="0">
                    <a:pos x="1199" y="724"/>
                  </a:cxn>
                  <a:cxn ang="0">
                    <a:pos x="1226" y="702"/>
                  </a:cxn>
                  <a:cxn ang="0">
                    <a:pos x="1248" y="675"/>
                  </a:cxn>
                  <a:cxn ang="0">
                    <a:pos x="1259" y="648"/>
                  </a:cxn>
                  <a:cxn ang="0">
                    <a:pos x="1259" y="615"/>
                  </a:cxn>
                  <a:cxn ang="0">
                    <a:pos x="1259" y="615"/>
                  </a:cxn>
                </a:cxnLst>
                <a:rect l="0" t="0" r="r" b="b"/>
                <a:pathLst>
                  <a:path w="1259" h="811">
                    <a:moveTo>
                      <a:pt x="1259" y="615"/>
                    </a:moveTo>
                    <a:lnTo>
                      <a:pt x="1248" y="588"/>
                    </a:lnTo>
                    <a:lnTo>
                      <a:pt x="1237" y="566"/>
                    </a:lnTo>
                    <a:lnTo>
                      <a:pt x="1216" y="539"/>
                    </a:lnTo>
                    <a:lnTo>
                      <a:pt x="1188" y="517"/>
                    </a:lnTo>
                    <a:lnTo>
                      <a:pt x="1123" y="479"/>
                    </a:lnTo>
                    <a:lnTo>
                      <a:pt x="1042" y="441"/>
                    </a:lnTo>
                    <a:lnTo>
                      <a:pt x="944" y="408"/>
                    </a:lnTo>
                    <a:lnTo>
                      <a:pt x="841" y="381"/>
                    </a:lnTo>
                    <a:lnTo>
                      <a:pt x="727" y="348"/>
                    </a:lnTo>
                    <a:lnTo>
                      <a:pt x="613" y="321"/>
                    </a:lnTo>
                    <a:lnTo>
                      <a:pt x="499" y="294"/>
                    </a:lnTo>
                    <a:lnTo>
                      <a:pt x="391" y="261"/>
                    </a:lnTo>
                    <a:lnTo>
                      <a:pt x="288" y="229"/>
                    </a:lnTo>
                    <a:lnTo>
                      <a:pt x="195" y="196"/>
                    </a:lnTo>
                    <a:lnTo>
                      <a:pt x="119" y="152"/>
                    </a:lnTo>
                    <a:lnTo>
                      <a:pt x="54" y="109"/>
                    </a:lnTo>
                    <a:lnTo>
                      <a:pt x="33" y="87"/>
                    </a:lnTo>
                    <a:lnTo>
                      <a:pt x="16" y="60"/>
                    </a:lnTo>
                    <a:lnTo>
                      <a:pt x="5" y="33"/>
                    </a:lnTo>
                    <a:lnTo>
                      <a:pt x="0" y="0"/>
                    </a:lnTo>
                    <a:lnTo>
                      <a:pt x="0" y="6"/>
                    </a:lnTo>
                    <a:lnTo>
                      <a:pt x="0" y="11"/>
                    </a:lnTo>
                    <a:lnTo>
                      <a:pt x="0" y="38"/>
                    </a:lnTo>
                    <a:lnTo>
                      <a:pt x="5" y="60"/>
                    </a:lnTo>
                    <a:lnTo>
                      <a:pt x="16" y="87"/>
                    </a:lnTo>
                    <a:lnTo>
                      <a:pt x="33" y="114"/>
                    </a:lnTo>
                    <a:lnTo>
                      <a:pt x="54" y="142"/>
                    </a:lnTo>
                    <a:lnTo>
                      <a:pt x="87" y="174"/>
                    </a:lnTo>
                    <a:lnTo>
                      <a:pt x="125" y="207"/>
                    </a:lnTo>
                    <a:lnTo>
                      <a:pt x="179" y="240"/>
                    </a:lnTo>
                    <a:lnTo>
                      <a:pt x="244" y="278"/>
                    </a:lnTo>
                    <a:lnTo>
                      <a:pt x="326" y="310"/>
                    </a:lnTo>
                    <a:lnTo>
                      <a:pt x="418" y="348"/>
                    </a:lnTo>
                    <a:lnTo>
                      <a:pt x="526" y="381"/>
                    </a:lnTo>
                    <a:lnTo>
                      <a:pt x="657" y="414"/>
                    </a:lnTo>
                    <a:lnTo>
                      <a:pt x="749" y="435"/>
                    </a:lnTo>
                    <a:lnTo>
                      <a:pt x="830" y="463"/>
                    </a:lnTo>
                    <a:lnTo>
                      <a:pt x="901" y="490"/>
                    </a:lnTo>
                    <a:lnTo>
                      <a:pt x="966" y="512"/>
                    </a:lnTo>
                    <a:lnTo>
                      <a:pt x="1015" y="539"/>
                    </a:lnTo>
                    <a:lnTo>
                      <a:pt x="1053" y="566"/>
                    </a:lnTo>
                    <a:lnTo>
                      <a:pt x="1080" y="593"/>
                    </a:lnTo>
                    <a:lnTo>
                      <a:pt x="1102" y="620"/>
                    </a:lnTo>
                    <a:lnTo>
                      <a:pt x="1112" y="648"/>
                    </a:lnTo>
                    <a:lnTo>
                      <a:pt x="1118" y="675"/>
                    </a:lnTo>
                    <a:lnTo>
                      <a:pt x="1112" y="697"/>
                    </a:lnTo>
                    <a:lnTo>
                      <a:pt x="1096" y="724"/>
                    </a:lnTo>
                    <a:lnTo>
                      <a:pt x="1080" y="746"/>
                    </a:lnTo>
                    <a:lnTo>
                      <a:pt x="1053" y="767"/>
                    </a:lnTo>
                    <a:lnTo>
                      <a:pt x="1015" y="789"/>
                    </a:lnTo>
                    <a:lnTo>
                      <a:pt x="977" y="811"/>
                    </a:lnTo>
                    <a:lnTo>
                      <a:pt x="1047" y="789"/>
                    </a:lnTo>
                    <a:lnTo>
                      <a:pt x="1107" y="767"/>
                    </a:lnTo>
                    <a:lnTo>
                      <a:pt x="1156" y="746"/>
                    </a:lnTo>
                    <a:lnTo>
                      <a:pt x="1199" y="724"/>
                    </a:lnTo>
                    <a:lnTo>
                      <a:pt x="1226" y="702"/>
                    </a:lnTo>
                    <a:lnTo>
                      <a:pt x="1248" y="675"/>
                    </a:lnTo>
                    <a:lnTo>
                      <a:pt x="1259" y="648"/>
                    </a:lnTo>
                    <a:lnTo>
                      <a:pt x="1259" y="615"/>
                    </a:lnTo>
                    <a:lnTo>
                      <a:pt x="1259" y="615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90980"/>
                      <a:invGamma/>
                    </a:schemeClr>
                  </a:gs>
                </a:gsLst>
                <a:lin ang="27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>
                  <a:latin typeface="Garamond" pitchFamily="-109" charset="0"/>
                  <a:ea typeface="+mn-ea"/>
                  <a:cs typeface="Arial" charset="0"/>
                </a:endParaRPr>
              </a:p>
            </p:txBody>
          </p:sp>
          <p:sp>
            <p:nvSpPr>
              <p:cNvPr id="10" name="Freeform 6"/>
              <p:cNvSpPr>
                <a:spLocks/>
              </p:cNvSpPr>
              <p:nvPr/>
            </p:nvSpPr>
            <p:spPr bwMode="hidden">
              <a:xfrm>
                <a:off x="2900" y="3346"/>
                <a:ext cx="2849" cy="969"/>
              </a:xfrm>
              <a:custGeom>
                <a:avLst/>
                <a:gdLst/>
                <a:ahLst/>
                <a:cxnLst>
                  <a:cxn ang="0">
                    <a:pos x="92" y="958"/>
                  </a:cxn>
                  <a:cxn ang="0">
                    <a:pos x="0" y="969"/>
                  </a:cxn>
                  <a:cxn ang="0">
                    <a:pos x="391" y="969"/>
                  </a:cxn>
                  <a:cxn ang="0">
                    <a:pos x="434" y="947"/>
                  </a:cxn>
                  <a:cxn ang="0">
                    <a:pos x="483" y="914"/>
                  </a:cxn>
                  <a:cxn ang="0">
                    <a:pos x="554" y="876"/>
                  </a:cxn>
                  <a:cxn ang="0">
                    <a:pos x="635" y="838"/>
                  </a:cxn>
                  <a:cxn ang="0">
                    <a:pos x="727" y="794"/>
                  </a:cxn>
                  <a:cxn ang="0">
                    <a:pos x="836" y="745"/>
                  </a:cxn>
                  <a:cxn ang="0">
                    <a:pos x="961" y="696"/>
                  </a:cxn>
                  <a:cxn ang="0">
                    <a:pos x="1102" y="642"/>
                  </a:cxn>
                  <a:cxn ang="0">
                    <a:pos x="1259" y="582"/>
                  </a:cxn>
                  <a:cxn ang="0">
                    <a:pos x="1433" y="522"/>
                  </a:cxn>
                  <a:cxn ang="0">
                    <a:pos x="1623" y="462"/>
                  </a:cxn>
                  <a:cxn ang="0">
                    <a:pos x="1829" y="403"/>
                  </a:cxn>
                  <a:cxn ang="0">
                    <a:pos x="2057" y="343"/>
                  </a:cxn>
                  <a:cxn ang="0">
                    <a:pos x="2301" y="283"/>
                  </a:cxn>
                  <a:cxn ang="0">
                    <a:pos x="2567" y="223"/>
                  </a:cxn>
                  <a:cxn ang="0">
                    <a:pos x="2849" y="163"/>
                  </a:cxn>
                  <a:cxn ang="0">
                    <a:pos x="2849" y="0"/>
                  </a:cxn>
                  <a:cxn ang="0">
                    <a:pos x="2817" y="16"/>
                  </a:cxn>
                  <a:cxn ang="0">
                    <a:pos x="2773" y="33"/>
                  </a:cxn>
                  <a:cxn ang="0">
                    <a:pos x="2719" y="54"/>
                  </a:cxn>
                  <a:cxn ang="0">
                    <a:pos x="2648" y="76"/>
                  </a:cxn>
                  <a:cxn ang="0">
                    <a:pos x="2572" y="98"/>
                  </a:cxn>
                  <a:cxn ang="0">
                    <a:pos x="2491" y="120"/>
                  </a:cxn>
                  <a:cxn ang="0">
                    <a:pos x="2399" y="147"/>
                  </a:cxn>
                  <a:cxn ang="0">
                    <a:pos x="2301" y="169"/>
                  </a:cxn>
                  <a:cxn ang="0">
                    <a:pos x="2095" y="223"/>
                  </a:cxn>
                  <a:cxn ang="0">
                    <a:pos x="1889" y="277"/>
                  </a:cxn>
                  <a:cxn ang="0">
                    <a:pos x="1688" y="326"/>
                  </a:cxn>
                  <a:cxn ang="0">
                    <a:pos x="1590" y="354"/>
                  </a:cxn>
                  <a:cxn ang="0">
                    <a:pos x="1503" y="381"/>
                  </a:cxn>
                  <a:cxn ang="0">
                    <a:pos x="1107" y="506"/>
                  </a:cxn>
                  <a:cxn ang="0">
                    <a:pos x="912" y="577"/>
                  </a:cxn>
                  <a:cxn ang="0">
                    <a:pos x="727" y="647"/>
                  </a:cxn>
                  <a:cxn ang="0">
                    <a:pos x="548" y="718"/>
                  </a:cxn>
                  <a:cxn ang="0">
                    <a:pos x="380" y="794"/>
                  </a:cxn>
                  <a:cxn ang="0">
                    <a:pos x="228" y="876"/>
                  </a:cxn>
                  <a:cxn ang="0">
                    <a:pos x="92" y="958"/>
                  </a:cxn>
                  <a:cxn ang="0">
                    <a:pos x="92" y="958"/>
                  </a:cxn>
                </a:cxnLst>
                <a:rect l="0" t="0" r="r" b="b"/>
                <a:pathLst>
                  <a:path w="2849" h="969">
                    <a:moveTo>
                      <a:pt x="92" y="958"/>
                    </a:moveTo>
                    <a:lnTo>
                      <a:pt x="0" y="969"/>
                    </a:lnTo>
                    <a:lnTo>
                      <a:pt x="391" y="969"/>
                    </a:lnTo>
                    <a:lnTo>
                      <a:pt x="434" y="947"/>
                    </a:lnTo>
                    <a:lnTo>
                      <a:pt x="483" y="914"/>
                    </a:lnTo>
                    <a:lnTo>
                      <a:pt x="554" y="876"/>
                    </a:lnTo>
                    <a:lnTo>
                      <a:pt x="635" y="838"/>
                    </a:lnTo>
                    <a:lnTo>
                      <a:pt x="727" y="794"/>
                    </a:lnTo>
                    <a:lnTo>
                      <a:pt x="836" y="745"/>
                    </a:lnTo>
                    <a:lnTo>
                      <a:pt x="961" y="696"/>
                    </a:lnTo>
                    <a:lnTo>
                      <a:pt x="1102" y="642"/>
                    </a:lnTo>
                    <a:lnTo>
                      <a:pt x="1259" y="582"/>
                    </a:lnTo>
                    <a:lnTo>
                      <a:pt x="1433" y="522"/>
                    </a:lnTo>
                    <a:lnTo>
                      <a:pt x="1623" y="462"/>
                    </a:lnTo>
                    <a:lnTo>
                      <a:pt x="1829" y="403"/>
                    </a:lnTo>
                    <a:lnTo>
                      <a:pt x="2057" y="343"/>
                    </a:lnTo>
                    <a:lnTo>
                      <a:pt x="2301" y="283"/>
                    </a:lnTo>
                    <a:lnTo>
                      <a:pt x="2567" y="223"/>
                    </a:lnTo>
                    <a:lnTo>
                      <a:pt x="2849" y="163"/>
                    </a:lnTo>
                    <a:lnTo>
                      <a:pt x="2849" y="0"/>
                    </a:lnTo>
                    <a:lnTo>
                      <a:pt x="2817" y="16"/>
                    </a:lnTo>
                    <a:lnTo>
                      <a:pt x="2773" y="33"/>
                    </a:lnTo>
                    <a:lnTo>
                      <a:pt x="2719" y="54"/>
                    </a:lnTo>
                    <a:lnTo>
                      <a:pt x="2648" y="76"/>
                    </a:lnTo>
                    <a:lnTo>
                      <a:pt x="2572" y="98"/>
                    </a:lnTo>
                    <a:lnTo>
                      <a:pt x="2491" y="120"/>
                    </a:lnTo>
                    <a:lnTo>
                      <a:pt x="2399" y="147"/>
                    </a:lnTo>
                    <a:lnTo>
                      <a:pt x="2301" y="169"/>
                    </a:lnTo>
                    <a:lnTo>
                      <a:pt x="2095" y="223"/>
                    </a:lnTo>
                    <a:lnTo>
                      <a:pt x="1889" y="277"/>
                    </a:lnTo>
                    <a:lnTo>
                      <a:pt x="1688" y="326"/>
                    </a:lnTo>
                    <a:lnTo>
                      <a:pt x="1590" y="354"/>
                    </a:lnTo>
                    <a:lnTo>
                      <a:pt x="1503" y="381"/>
                    </a:lnTo>
                    <a:lnTo>
                      <a:pt x="1107" y="506"/>
                    </a:lnTo>
                    <a:lnTo>
                      <a:pt x="912" y="577"/>
                    </a:lnTo>
                    <a:lnTo>
                      <a:pt x="727" y="647"/>
                    </a:lnTo>
                    <a:lnTo>
                      <a:pt x="548" y="718"/>
                    </a:lnTo>
                    <a:lnTo>
                      <a:pt x="380" y="794"/>
                    </a:lnTo>
                    <a:lnTo>
                      <a:pt x="228" y="876"/>
                    </a:lnTo>
                    <a:lnTo>
                      <a:pt x="92" y="958"/>
                    </a:lnTo>
                    <a:lnTo>
                      <a:pt x="92" y="958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>
                      <a:gamma/>
                      <a:shade val="81961"/>
                      <a:invGamma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>
                  <a:latin typeface="Garamond" pitchFamily="-109" charset="0"/>
                  <a:ea typeface="+mn-ea"/>
                  <a:cs typeface="Arial" charset="0"/>
                </a:endParaRPr>
              </a:p>
            </p:txBody>
          </p:sp>
          <p:sp>
            <p:nvSpPr>
              <p:cNvPr id="11" name="Freeform 7"/>
              <p:cNvSpPr>
                <a:spLocks/>
              </p:cNvSpPr>
              <p:nvPr/>
            </p:nvSpPr>
            <p:spPr bwMode="hidden">
              <a:xfrm>
                <a:off x="2748" y="2230"/>
                <a:ext cx="3007" cy="2085"/>
              </a:xfrm>
              <a:custGeom>
                <a:avLst/>
                <a:gdLst>
                  <a:gd name="T0" fmla="*/ 1433 w 3007"/>
                  <a:gd name="T1" fmla="*/ 474 h 2085"/>
                  <a:gd name="T2" fmla="*/ 1460 w 3007"/>
                  <a:gd name="T3" fmla="*/ 528 h 2085"/>
                  <a:gd name="T4" fmla="*/ 1541 w 3007"/>
                  <a:gd name="T5" fmla="*/ 593 h 2085"/>
                  <a:gd name="T6" fmla="*/ 1715 w 3007"/>
                  <a:gd name="T7" fmla="*/ 670 h 2085"/>
                  <a:gd name="T8" fmla="*/ 1927 w 3007"/>
                  <a:gd name="T9" fmla="*/ 735 h 2085"/>
                  <a:gd name="T10" fmla="*/ 2155 w 3007"/>
                  <a:gd name="T11" fmla="*/ 789 h 2085"/>
                  <a:gd name="T12" fmla="*/ 2372 w 3007"/>
                  <a:gd name="T13" fmla="*/ 849 h 2085"/>
                  <a:gd name="T14" fmla="*/ 2551 w 3007"/>
                  <a:gd name="T15" fmla="*/ 920 h 2085"/>
                  <a:gd name="T16" fmla="*/ 2638 w 3007"/>
                  <a:gd name="T17" fmla="*/ 980 h 2085"/>
                  <a:gd name="T18" fmla="*/ 2676 w 3007"/>
                  <a:gd name="T19" fmla="*/ 1029 h 2085"/>
                  <a:gd name="T20" fmla="*/ 2681 w 3007"/>
                  <a:gd name="T21" fmla="*/ 1083 h 2085"/>
                  <a:gd name="T22" fmla="*/ 2665 w 3007"/>
                  <a:gd name="T23" fmla="*/ 1127 h 2085"/>
                  <a:gd name="T24" fmla="*/ 2616 w 3007"/>
                  <a:gd name="T25" fmla="*/ 1170 h 2085"/>
                  <a:gd name="T26" fmla="*/ 2545 w 3007"/>
                  <a:gd name="T27" fmla="*/ 1208 h 2085"/>
                  <a:gd name="T28" fmla="*/ 2448 w 3007"/>
                  <a:gd name="T29" fmla="*/ 1241 h 2085"/>
                  <a:gd name="T30" fmla="*/ 2328 w 3007"/>
                  <a:gd name="T31" fmla="*/ 1274 h 2085"/>
                  <a:gd name="T32" fmla="*/ 2106 w 3007"/>
                  <a:gd name="T33" fmla="*/ 1328 h 2085"/>
                  <a:gd name="T34" fmla="*/ 1742 w 3007"/>
                  <a:gd name="T35" fmla="*/ 1421 h 2085"/>
                  <a:gd name="T36" fmla="*/ 1308 w 3007"/>
                  <a:gd name="T37" fmla="*/ 1540 h 2085"/>
                  <a:gd name="T38" fmla="*/ 820 w 3007"/>
                  <a:gd name="T39" fmla="*/ 1709 h 2085"/>
                  <a:gd name="T40" fmla="*/ 282 w 3007"/>
                  <a:gd name="T41" fmla="*/ 1943 h 2085"/>
                  <a:gd name="T42" fmla="*/ 152 w 3007"/>
                  <a:gd name="T43" fmla="*/ 2085 h 2085"/>
                  <a:gd name="T44" fmla="*/ 386 w 3007"/>
                  <a:gd name="T45" fmla="*/ 1992 h 2085"/>
                  <a:gd name="T46" fmla="*/ 700 w 3007"/>
                  <a:gd name="T47" fmla="*/ 1834 h 2085"/>
                  <a:gd name="T48" fmla="*/ 1064 w 3007"/>
                  <a:gd name="T49" fmla="*/ 1693 h 2085"/>
                  <a:gd name="T50" fmla="*/ 1661 w 3007"/>
                  <a:gd name="T51" fmla="*/ 1497 h 2085"/>
                  <a:gd name="T52" fmla="*/ 1845 w 3007"/>
                  <a:gd name="T53" fmla="*/ 1442 h 2085"/>
                  <a:gd name="T54" fmla="*/ 2252 w 3007"/>
                  <a:gd name="T55" fmla="*/ 1339 h 2085"/>
                  <a:gd name="T56" fmla="*/ 2551 w 3007"/>
                  <a:gd name="T57" fmla="*/ 1263 h 2085"/>
                  <a:gd name="T58" fmla="*/ 2730 w 3007"/>
                  <a:gd name="T59" fmla="*/ 1214 h 2085"/>
                  <a:gd name="T60" fmla="*/ 2876 w 3007"/>
                  <a:gd name="T61" fmla="*/ 1170 h 2085"/>
                  <a:gd name="T62" fmla="*/ 2974 w 3007"/>
                  <a:gd name="T63" fmla="*/ 1132 h 2085"/>
                  <a:gd name="T64" fmla="*/ 3007 w 3007"/>
                  <a:gd name="T65" fmla="*/ 871 h 2085"/>
                  <a:gd name="T66" fmla="*/ 2860 w 3007"/>
                  <a:gd name="T67" fmla="*/ 844 h 2085"/>
                  <a:gd name="T68" fmla="*/ 2670 w 3007"/>
                  <a:gd name="T69" fmla="*/ 806 h 2085"/>
                  <a:gd name="T70" fmla="*/ 2458 w 3007"/>
                  <a:gd name="T71" fmla="*/ 757 h 2085"/>
                  <a:gd name="T72" fmla="*/ 2138 w 3007"/>
                  <a:gd name="T73" fmla="*/ 670 h 2085"/>
                  <a:gd name="T74" fmla="*/ 1959 w 3007"/>
                  <a:gd name="T75" fmla="*/ 604 h 2085"/>
                  <a:gd name="T76" fmla="*/ 1824 w 3007"/>
                  <a:gd name="T77" fmla="*/ 534 h 2085"/>
                  <a:gd name="T78" fmla="*/ 1769 w 3007"/>
                  <a:gd name="T79" fmla="*/ 474 h 2085"/>
                  <a:gd name="T80" fmla="*/ 1753 w 3007"/>
                  <a:gd name="T81" fmla="*/ 436 h 2085"/>
                  <a:gd name="T82" fmla="*/ 1780 w 3007"/>
                  <a:gd name="T83" fmla="*/ 381 h 2085"/>
                  <a:gd name="T84" fmla="*/ 1862 w 3007"/>
                  <a:gd name="T85" fmla="*/ 316 h 2085"/>
                  <a:gd name="T86" fmla="*/ 1986 w 3007"/>
                  <a:gd name="T87" fmla="*/ 267 h 2085"/>
                  <a:gd name="T88" fmla="*/ 2149 w 3007"/>
                  <a:gd name="T89" fmla="*/ 229 h 2085"/>
                  <a:gd name="T90" fmla="*/ 2431 w 3007"/>
                  <a:gd name="T91" fmla="*/ 180 h 2085"/>
                  <a:gd name="T92" fmla="*/ 2827 w 3007"/>
                  <a:gd name="T93" fmla="*/ 125 h 2085"/>
                  <a:gd name="T94" fmla="*/ 3007 w 3007"/>
                  <a:gd name="T95" fmla="*/ 87 h 2085"/>
                  <a:gd name="T96" fmla="*/ 2909 w 3007"/>
                  <a:gd name="T97" fmla="*/ 22 h 2085"/>
                  <a:gd name="T98" fmla="*/ 2676 w 3007"/>
                  <a:gd name="T99" fmla="*/ 66 h 2085"/>
                  <a:gd name="T100" fmla="*/ 2285 w 3007"/>
                  <a:gd name="T101" fmla="*/ 120 h 2085"/>
                  <a:gd name="T102" fmla="*/ 2030 w 3007"/>
                  <a:gd name="T103" fmla="*/ 158 h 2085"/>
                  <a:gd name="T104" fmla="*/ 1791 w 3007"/>
                  <a:gd name="T105" fmla="*/ 202 h 2085"/>
                  <a:gd name="T106" fmla="*/ 1601 w 3007"/>
                  <a:gd name="T107" fmla="*/ 261 h 2085"/>
                  <a:gd name="T108" fmla="*/ 1471 w 3007"/>
                  <a:gd name="T109" fmla="*/ 338 h 2085"/>
                  <a:gd name="T110" fmla="*/ 1438 w 3007"/>
                  <a:gd name="T111" fmla="*/ 387 h 2085"/>
                  <a:gd name="T112" fmla="*/ 1427 w 3007"/>
                  <a:gd name="T113" fmla="*/ 441 h 2085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</a:gdLst>
                <a:ahLst/>
                <a:cxnLst>
                  <a:cxn ang="T114">
                    <a:pos x="T0" y="T1"/>
                  </a:cxn>
                  <a:cxn ang="T115">
                    <a:pos x="T2" y="T3"/>
                  </a:cxn>
                  <a:cxn ang="T116">
                    <a:pos x="T4" y="T5"/>
                  </a:cxn>
                  <a:cxn ang="T117">
                    <a:pos x="T6" y="T7"/>
                  </a:cxn>
                  <a:cxn ang="T118">
                    <a:pos x="T8" y="T9"/>
                  </a:cxn>
                  <a:cxn ang="T119">
                    <a:pos x="T10" y="T11"/>
                  </a:cxn>
                  <a:cxn ang="T120">
                    <a:pos x="T12" y="T13"/>
                  </a:cxn>
                  <a:cxn ang="T121">
                    <a:pos x="T14" y="T15"/>
                  </a:cxn>
                  <a:cxn ang="T122">
                    <a:pos x="T16" y="T17"/>
                  </a:cxn>
                  <a:cxn ang="T123">
                    <a:pos x="T18" y="T19"/>
                  </a:cxn>
                  <a:cxn ang="T124">
                    <a:pos x="T20" y="T21"/>
                  </a:cxn>
                  <a:cxn ang="T125">
                    <a:pos x="T22" y="T23"/>
                  </a:cxn>
                  <a:cxn ang="T126">
                    <a:pos x="T24" y="T25"/>
                  </a:cxn>
                  <a:cxn ang="T127">
                    <a:pos x="T26" y="T27"/>
                  </a:cxn>
                  <a:cxn ang="T128">
                    <a:pos x="T28" y="T29"/>
                  </a:cxn>
                  <a:cxn ang="T129">
                    <a:pos x="T30" y="T31"/>
                  </a:cxn>
                  <a:cxn ang="T130">
                    <a:pos x="T32" y="T33"/>
                  </a:cxn>
                  <a:cxn ang="T131">
                    <a:pos x="T34" y="T35"/>
                  </a:cxn>
                  <a:cxn ang="T132">
                    <a:pos x="T36" y="T37"/>
                  </a:cxn>
                  <a:cxn ang="T133">
                    <a:pos x="T38" y="T39"/>
                  </a:cxn>
                  <a:cxn ang="T134">
                    <a:pos x="T40" y="T41"/>
                  </a:cxn>
                  <a:cxn ang="T135">
                    <a:pos x="T42" y="T43"/>
                  </a:cxn>
                  <a:cxn ang="T136">
                    <a:pos x="T44" y="T45"/>
                  </a:cxn>
                  <a:cxn ang="T137">
                    <a:pos x="T46" y="T47"/>
                  </a:cxn>
                  <a:cxn ang="T138">
                    <a:pos x="T48" y="T49"/>
                  </a:cxn>
                  <a:cxn ang="T139">
                    <a:pos x="T50" y="T51"/>
                  </a:cxn>
                  <a:cxn ang="T140">
                    <a:pos x="T52" y="T53"/>
                  </a:cxn>
                  <a:cxn ang="T141">
                    <a:pos x="T54" y="T55"/>
                  </a:cxn>
                  <a:cxn ang="T142">
                    <a:pos x="T56" y="T57"/>
                  </a:cxn>
                  <a:cxn ang="T143">
                    <a:pos x="T58" y="T59"/>
                  </a:cxn>
                  <a:cxn ang="T144">
                    <a:pos x="T60" y="T61"/>
                  </a:cxn>
                  <a:cxn ang="T145">
                    <a:pos x="T62" y="T63"/>
                  </a:cxn>
                  <a:cxn ang="T146">
                    <a:pos x="T64" y="T65"/>
                  </a:cxn>
                  <a:cxn ang="T147">
                    <a:pos x="T66" y="T67"/>
                  </a:cxn>
                  <a:cxn ang="T148">
                    <a:pos x="T68" y="T69"/>
                  </a:cxn>
                  <a:cxn ang="T149">
                    <a:pos x="T70" y="T71"/>
                  </a:cxn>
                  <a:cxn ang="T150">
                    <a:pos x="T72" y="T73"/>
                  </a:cxn>
                  <a:cxn ang="T151">
                    <a:pos x="T74" y="T75"/>
                  </a:cxn>
                  <a:cxn ang="T152">
                    <a:pos x="T76" y="T77"/>
                  </a:cxn>
                  <a:cxn ang="T153">
                    <a:pos x="T78" y="T79"/>
                  </a:cxn>
                  <a:cxn ang="T154">
                    <a:pos x="T80" y="T81"/>
                  </a:cxn>
                  <a:cxn ang="T155">
                    <a:pos x="T82" y="T83"/>
                  </a:cxn>
                  <a:cxn ang="T156">
                    <a:pos x="T84" y="T85"/>
                  </a:cxn>
                  <a:cxn ang="T157">
                    <a:pos x="T86" y="T87"/>
                  </a:cxn>
                  <a:cxn ang="T158">
                    <a:pos x="T88" y="T89"/>
                  </a:cxn>
                  <a:cxn ang="T159">
                    <a:pos x="T90" y="T91"/>
                  </a:cxn>
                  <a:cxn ang="T160">
                    <a:pos x="T92" y="T93"/>
                  </a:cxn>
                  <a:cxn ang="T161">
                    <a:pos x="T94" y="T95"/>
                  </a:cxn>
                  <a:cxn ang="T162">
                    <a:pos x="T96" y="T97"/>
                  </a:cxn>
                  <a:cxn ang="T163">
                    <a:pos x="T98" y="T99"/>
                  </a:cxn>
                  <a:cxn ang="T164">
                    <a:pos x="T100" y="T101"/>
                  </a:cxn>
                  <a:cxn ang="T165">
                    <a:pos x="T102" y="T103"/>
                  </a:cxn>
                  <a:cxn ang="T166">
                    <a:pos x="T104" y="T105"/>
                  </a:cxn>
                  <a:cxn ang="T167">
                    <a:pos x="T106" y="T107"/>
                  </a:cxn>
                  <a:cxn ang="T168">
                    <a:pos x="T108" y="T109"/>
                  </a:cxn>
                  <a:cxn ang="T169">
                    <a:pos x="T110" y="T111"/>
                  </a:cxn>
                  <a:cxn ang="T170">
                    <a:pos x="T112" y="T113"/>
                  </a:cxn>
                </a:cxnLst>
                <a:rect l="0" t="0" r="r" b="b"/>
                <a:pathLst>
                  <a:path w="3007" h="2085">
                    <a:moveTo>
                      <a:pt x="1427" y="441"/>
                    </a:moveTo>
                    <a:lnTo>
                      <a:pt x="1433" y="474"/>
                    </a:lnTo>
                    <a:lnTo>
                      <a:pt x="1444" y="501"/>
                    </a:lnTo>
                    <a:lnTo>
                      <a:pt x="1460" y="528"/>
                    </a:lnTo>
                    <a:lnTo>
                      <a:pt x="1482" y="550"/>
                    </a:lnTo>
                    <a:lnTo>
                      <a:pt x="1541" y="593"/>
                    </a:lnTo>
                    <a:lnTo>
                      <a:pt x="1623" y="637"/>
                    </a:lnTo>
                    <a:lnTo>
                      <a:pt x="1715" y="670"/>
                    </a:lnTo>
                    <a:lnTo>
                      <a:pt x="1818" y="702"/>
                    </a:lnTo>
                    <a:lnTo>
                      <a:pt x="1927" y="735"/>
                    </a:lnTo>
                    <a:lnTo>
                      <a:pt x="2041" y="762"/>
                    </a:lnTo>
                    <a:lnTo>
                      <a:pt x="2155" y="789"/>
                    </a:lnTo>
                    <a:lnTo>
                      <a:pt x="2269" y="822"/>
                    </a:lnTo>
                    <a:lnTo>
                      <a:pt x="2372" y="849"/>
                    </a:lnTo>
                    <a:lnTo>
                      <a:pt x="2464" y="882"/>
                    </a:lnTo>
                    <a:lnTo>
                      <a:pt x="2551" y="920"/>
                    </a:lnTo>
                    <a:lnTo>
                      <a:pt x="2616" y="958"/>
                    </a:lnTo>
                    <a:lnTo>
                      <a:pt x="2638" y="980"/>
                    </a:lnTo>
                    <a:lnTo>
                      <a:pt x="2659" y="1007"/>
                    </a:lnTo>
                    <a:lnTo>
                      <a:pt x="2676" y="1029"/>
                    </a:lnTo>
                    <a:lnTo>
                      <a:pt x="2681" y="1056"/>
                    </a:lnTo>
                    <a:lnTo>
                      <a:pt x="2681" y="1083"/>
                    </a:lnTo>
                    <a:lnTo>
                      <a:pt x="2676" y="1105"/>
                    </a:lnTo>
                    <a:lnTo>
                      <a:pt x="2665" y="1127"/>
                    </a:lnTo>
                    <a:lnTo>
                      <a:pt x="2643" y="1149"/>
                    </a:lnTo>
                    <a:lnTo>
                      <a:pt x="2616" y="1170"/>
                    </a:lnTo>
                    <a:lnTo>
                      <a:pt x="2583" y="1187"/>
                    </a:lnTo>
                    <a:lnTo>
                      <a:pt x="2545" y="1208"/>
                    </a:lnTo>
                    <a:lnTo>
                      <a:pt x="2502" y="1225"/>
                    </a:lnTo>
                    <a:lnTo>
                      <a:pt x="2448" y="1241"/>
                    </a:lnTo>
                    <a:lnTo>
                      <a:pt x="2388" y="1257"/>
                    </a:lnTo>
                    <a:lnTo>
                      <a:pt x="2328" y="1274"/>
                    </a:lnTo>
                    <a:lnTo>
                      <a:pt x="2258" y="1290"/>
                    </a:lnTo>
                    <a:lnTo>
                      <a:pt x="2106" y="1328"/>
                    </a:lnTo>
                    <a:lnTo>
                      <a:pt x="1932" y="1372"/>
                    </a:lnTo>
                    <a:lnTo>
                      <a:pt x="1742" y="1421"/>
                    </a:lnTo>
                    <a:lnTo>
                      <a:pt x="1531" y="1475"/>
                    </a:lnTo>
                    <a:lnTo>
                      <a:pt x="1308" y="1540"/>
                    </a:lnTo>
                    <a:lnTo>
                      <a:pt x="1069" y="1617"/>
                    </a:lnTo>
                    <a:lnTo>
                      <a:pt x="820" y="1709"/>
                    </a:lnTo>
                    <a:lnTo>
                      <a:pt x="554" y="1818"/>
                    </a:lnTo>
                    <a:lnTo>
                      <a:pt x="282" y="1943"/>
                    </a:lnTo>
                    <a:lnTo>
                      <a:pt x="0" y="2085"/>
                    </a:lnTo>
                    <a:lnTo>
                      <a:pt x="152" y="2085"/>
                    </a:lnTo>
                    <a:lnTo>
                      <a:pt x="244" y="2074"/>
                    </a:lnTo>
                    <a:lnTo>
                      <a:pt x="386" y="1992"/>
                    </a:lnTo>
                    <a:lnTo>
                      <a:pt x="537" y="1910"/>
                    </a:lnTo>
                    <a:lnTo>
                      <a:pt x="700" y="1834"/>
                    </a:lnTo>
                    <a:lnTo>
                      <a:pt x="879" y="1763"/>
                    </a:lnTo>
                    <a:lnTo>
                      <a:pt x="1064" y="1693"/>
                    </a:lnTo>
                    <a:lnTo>
                      <a:pt x="1259" y="1622"/>
                    </a:lnTo>
                    <a:lnTo>
                      <a:pt x="1661" y="1497"/>
                    </a:lnTo>
                    <a:lnTo>
                      <a:pt x="1748" y="1470"/>
                    </a:lnTo>
                    <a:lnTo>
                      <a:pt x="1845" y="1442"/>
                    </a:lnTo>
                    <a:lnTo>
                      <a:pt x="2046" y="1393"/>
                    </a:lnTo>
                    <a:lnTo>
                      <a:pt x="2252" y="1339"/>
                    </a:lnTo>
                    <a:lnTo>
                      <a:pt x="2458" y="1285"/>
                    </a:lnTo>
                    <a:lnTo>
                      <a:pt x="2551" y="1263"/>
                    </a:lnTo>
                    <a:lnTo>
                      <a:pt x="2643" y="1236"/>
                    </a:lnTo>
                    <a:lnTo>
                      <a:pt x="2730" y="1214"/>
                    </a:lnTo>
                    <a:lnTo>
                      <a:pt x="2806" y="1192"/>
                    </a:lnTo>
                    <a:lnTo>
                      <a:pt x="2876" y="1170"/>
                    </a:lnTo>
                    <a:lnTo>
                      <a:pt x="2931" y="1149"/>
                    </a:lnTo>
                    <a:lnTo>
                      <a:pt x="2974" y="1132"/>
                    </a:lnTo>
                    <a:lnTo>
                      <a:pt x="3007" y="1116"/>
                    </a:lnTo>
                    <a:lnTo>
                      <a:pt x="3007" y="871"/>
                    </a:lnTo>
                    <a:lnTo>
                      <a:pt x="2941" y="860"/>
                    </a:lnTo>
                    <a:lnTo>
                      <a:pt x="2860" y="844"/>
                    </a:lnTo>
                    <a:lnTo>
                      <a:pt x="2773" y="827"/>
                    </a:lnTo>
                    <a:lnTo>
                      <a:pt x="2670" y="806"/>
                    </a:lnTo>
                    <a:lnTo>
                      <a:pt x="2567" y="784"/>
                    </a:lnTo>
                    <a:lnTo>
                      <a:pt x="2458" y="757"/>
                    </a:lnTo>
                    <a:lnTo>
                      <a:pt x="2241" y="702"/>
                    </a:lnTo>
                    <a:lnTo>
                      <a:pt x="2138" y="670"/>
                    </a:lnTo>
                    <a:lnTo>
                      <a:pt x="2046" y="637"/>
                    </a:lnTo>
                    <a:lnTo>
                      <a:pt x="1959" y="604"/>
                    </a:lnTo>
                    <a:lnTo>
                      <a:pt x="1883" y="566"/>
                    </a:lnTo>
                    <a:lnTo>
                      <a:pt x="1824" y="534"/>
                    </a:lnTo>
                    <a:lnTo>
                      <a:pt x="1780" y="495"/>
                    </a:lnTo>
                    <a:lnTo>
                      <a:pt x="1769" y="474"/>
                    </a:lnTo>
                    <a:lnTo>
                      <a:pt x="1758" y="457"/>
                    </a:lnTo>
                    <a:lnTo>
                      <a:pt x="1753" y="436"/>
                    </a:lnTo>
                    <a:lnTo>
                      <a:pt x="1758" y="419"/>
                    </a:lnTo>
                    <a:lnTo>
                      <a:pt x="1780" y="381"/>
                    </a:lnTo>
                    <a:lnTo>
                      <a:pt x="1813" y="343"/>
                    </a:lnTo>
                    <a:lnTo>
                      <a:pt x="1862" y="316"/>
                    </a:lnTo>
                    <a:lnTo>
                      <a:pt x="1921" y="289"/>
                    </a:lnTo>
                    <a:lnTo>
                      <a:pt x="1986" y="267"/>
                    </a:lnTo>
                    <a:lnTo>
                      <a:pt x="2062" y="245"/>
                    </a:lnTo>
                    <a:lnTo>
                      <a:pt x="2149" y="229"/>
                    </a:lnTo>
                    <a:lnTo>
                      <a:pt x="2236" y="213"/>
                    </a:lnTo>
                    <a:lnTo>
                      <a:pt x="2431" y="180"/>
                    </a:lnTo>
                    <a:lnTo>
                      <a:pt x="2627" y="158"/>
                    </a:lnTo>
                    <a:lnTo>
                      <a:pt x="2827" y="125"/>
                    </a:lnTo>
                    <a:lnTo>
                      <a:pt x="2920" y="109"/>
                    </a:lnTo>
                    <a:lnTo>
                      <a:pt x="3007" y="87"/>
                    </a:lnTo>
                    <a:lnTo>
                      <a:pt x="3007" y="0"/>
                    </a:lnTo>
                    <a:lnTo>
                      <a:pt x="2909" y="22"/>
                    </a:lnTo>
                    <a:lnTo>
                      <a:pt x="2795" y="44"/>
                    </a:lnTo>
                    <a:lnTo>
                      <a:pt x="2676" y="66"/>
                    </a:lnTo>
                    <a:lnTo>
                      <a:pt x="2551" y="82"/>
                    </a:lnTo>
                    <a:lnTo>
                      <a:pt x="2285" y="120"/>
                    </a:lnTo>
                    <a:lnTo>
                      <a:pt x="2155" y="136"/>
                    </a:lnTo>
                    <a:lnTo>
                      <a:pt x="2030" y="158"/>
                    </a:lnTo>
                    <a:lnTo>
                      <a:pt x="1905" y="174"/>
                    </a:lnTo>
                    <a:lnTo>
                      <a:pt x="1791" y="202"/>
                    </a:lnTo>
                    <a:lnTo>
                      <a:pt x="1688" y="229"/>
                    </a:lnTo>
                    <a:lnTo>
                      <a:pt x="1601" y="261"/>
                    </a:lnTo>
                    <a:lnTo>
                      <a:pt x="1525" y="300"/>
                    </a:lnTo>
                    <a:lnTo>
                      <a:pt x="1471" y="338"/>
                    </a:lnTo>
                    <a:lnTo>
                      <a:pt x="1455" y="359"/>
                    </a:lnTo>
                    <a:lnTo>
                      <a:pt x="1438" y="387"/>
                    </a:lnTo>
                    <a:lnTo>
                      <a:pt x="1427" y="414"/>
                    </a:lnTo>
                    <a:lnTo>
                      <a:pt x="1427" y="44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2" name="Freeform 8"/>
              <p:cNvSpPr>
                <a:spLocks/>
              </p:cNvSpPr>
              <p:nvPr/>
            </p:nvSpPr>
            <p:spPr bwMode="hidden">
              <a:xfrm>
                <a:off x="4501" y="2317"/>
                <a:ext cx="1248" cy="539"/>
              </a:xfrm>
              <a:custGeom>
                <a:avLst/>
                <a:gdLst/>
                <a:ahLst/>
                <a:cxnLst>
                  <a:cxn ang="0">
                    <a:pos x="0" y="332"/>
                  </a:cxn>
                  <a:cxn ang="0">
                    <a:pos x="0" y="360"/>
                  </a:cxn>
                  <a:cxn ang="0">
                    <a:pos x="5" y="387"/>
                  </a:cxn>
                  <a:cxn ang="0">
                    <a:pos x="27" y="414"/>
                  </a:cxn>
                  <a:cxn ang="0">
                    <a:pos x="54" y="436"/>
                  </a:cxn>
                  <a:cxn ang="0">
                    <a:pos x="92" y="463"/>
                  </a:cxn>
                  <a:cxn ang="0">
                    <a:pos x="141" y="490"/>
                  </a:cxn>
                  <a:cxn ang="0">
                    <a:pos x="195" y="512"/>
                  </a:cxn>
                  <a:cxn ang="0">
                    <a:pos x="255" y="539"/>
                  </a:cxn>
                  <a:cxn ang="0">
                    <a:pos x="212" y="517"/>
                  </a:cxn>
                  <a:cxn ang="0">
                    <a:pos x="179" y="490"/>
                  </a:cxn>
                  <a:cxn ang="0">
                    <a:pos x="157" y="468"/>
                  </a:cxn>
                  <a:cxn ang="0">
                    <a:pos x="141" y="447"/>
                  </a:cxn>
                  <a:cxn ang="0">
                    <a:pos x="136" y="425"/>
                  </a:cxn>
                  <a:cxn ang="0">
                    <a:pos x="136" y="403"/>
                  </a:cxn>
                  <a:cxn ang="0">
                    <a:pos x="141" y="381"/>
                  </a:cxn>
                  <a:cxn ang="0">
                    <a:pos x="157" y="365"/>
                  </a:cxn>
                  <a:cxn ang="0">
                    <a:pos x="179" y="343"/>
                  </a:cxn>
                  <a:cxn ang="0">
                    <a:pos x="201" y="327"/>
                  </a:cxn>
                  <a:cxn ang="0">
                    <a:pos x="266" y="294"/>
                  </a:cxn>
                  <a:cxn ang="0">
                    <a:pos x="353" y="262"/>
                  </a:cxn>
                  <a:cxn ang="0">
                    <a:pos x="445" y="234"/>
                  </a:cxn>
                  <a:cxn ang="0">
                    <a:pos x="554" y="213"/>
                  </a:cxn>
                  <a:cxn ang="0">
                    <a:pos x="662" y="191"/>
                  </a:cxn>
                  <a:cxn ang="0">
                    <a:pos x="890" y="153"/>
                  </a:cxn>
                  <a:cxn ang="0">
                    <a:pos x="993" y="136"/>
                  </a:cxn>
                  <a:cxn ang="0">
                    <a:pos x="1091" y="120"/>
                  </a:cxn>
                  <a:cxn ang="0">
                    <a:pos x="1178" y="115"/>
                  </a:cxn>
                  <a:cxn ang="0">
                    <a:pos x="1248" y="104"/>
                  </a:cxn>
                  <a:cxn ang="0">
                    <a:pos x="1248" y="0"/>
                  </a:cxn>
                  <a:cxn ang="0">
                    <a:pos x="1161" y="22"/>
                  </a:cxn>
                  <a:cxn ang="0">
                    <a:pos x="1069" y="38"/>
                  </a:cxn>
                  <a:cxn ang="0">
                    <a:pos x="874" y="71"/>
                  </a:cxn>
                  <a:cxn ang="0">
                    <a:pos x="673" y="93"/>
                  </a:cxn>
                  <a:cxn ang="0">
                    <a:pos x="483" y="126"/>
                  </a:cxn>
                  <a:cxn ang="0">
                    <a:pos x="391" y="142"/>
                  </a:cxn>
                  <a:cxn ang="0">
                    <a:pos x="309" y="158"/>
                  </a:cxn>
                  <a:cxn ang="0">
                    <a:pos x="228" y="180"/>
                  </a:cxn>
                  <a:cxn ang="0">
                    <a:pos x="163" y="202"/>
                  </a:cxn>
                  <a:cxn ang="0">
                    <a:pos x="103" y="229"/>
                  </a:cxn>
                  <a:cxn ang="0">
                    <a:pos x="54" y="256"/>
                  </a:cxn>
                  <a:cxn ang="0">
                    <a:pos x="22" y="294"/>
                  </a:cxn>
                  <a:cxn ang="0">
                    <a:pos x="0" y="332"/>
                  </a:cxn>
                  <a:cxn ang="0">
                    <a:pos x="0" y="332"/>
                  </a:cxn>
                </a:cxnLst>
                <a:rect l="0" t="0" r="r" b="b"/>
                <a:pathLst>
                  <a:path w="1248" h="539">
                    <a:moveTo>
                      <a:pt x="0" y="332"/>
                    </a:moveTo>
                    <a:lnTo>
                      <a:pt x="0" y="360"/>
                    </a:lnTo>
                    <a:lnTo>
                      <a:pt x="5" y="387"/>
                    </a:lnTo>
                    <a:lnTo>
                      <a:pt x="27" y="414"/>
                    </a:lnTo>
                    <a:lnTo>
                      <a:pt x="54" y="436"/>
                    </a:lnTo>
                    <a:lnTo>
                      <a:pt x="92" y="463"/>
                    </a:lnTo>
                    <a:lnTo>
                      <a:pt x="141" y="490"/>
                    </a:lnTo>
                    <a:lnTo>
                      <a:pt x="195" y="512"/>
                    </a:lnTo>
                    <a:lnTo>
                      <a:pt x="255" y="539"/>
                    </a:lnTo>
                    <a:lnTo>
                      <a:pt x="212" y="517"/>
                    </a:lnTo>
                    <a:lnTo>
                      <a:pt x="179" y="490"/>
                    </a:lnTo>
                    <a:lnTo>
                      <a:pt x="157" y="468"/>
                    </a:lnTo>
                    <a:lnTo>
                      <a:pt x="141" y="447"/>
                    </a:lnTo>
                    <a:lnTo>
                      <a:pt x="136" y="425"/>
                    </a:lnTo>
                    <a:lnTo>
                      <a:pt x="136" y="403"/>
                    </a:lnTo>
                    <a:lnTo>
                      <a:pt x="141" y="381"/>
                    </a:lnTo>
                    <a:lnTo>
                      <a:pt x="157" y="365"/>
                    </a:lnTo>
                    <a:lnTo>
                      <a:pt x="179" y="343"/>
                    </a:lnTo>
                    <a:lnTo>
                      <a:pt x="201" y="327"/>
                    </a:lnTo>
                    <a:lnTo>
                      <a:pt x="266" y="294"/>
                    </a:lnTo>
                    <a:lnTo>
                      <a:pt x="353" y="262"/>
                    </a:lnTo>
                    <a:lnTo>
                      <a:pt x="445" y="234"/>
                    </a:lnTo>
                    <a:lnTo>
                      <a:pt x="554" y="213"/>
                    </a:lnTo>
                    <a:lnTo>
                      <a:pt x="662" y="191"/>
                    </a:lnTo>
                    <a:lnTo>
                      <a:pt x="890" y="153"/>
                    </a:lnTo>
                    <a:lnTo>
                      <a:pt x="993" y="136"/>
                    </a:lnTo>
                    <a:lnTo>
                      <a:pt x="1091" y="120"/>
                    </a:lnTo>
                    <a:lnTo>
                      <a:pt x="1178" y="115"/>
                    </a:lnTo>
                    <a:lnTo>
                      <a:pt x="1248" y="104"/>
                    </a:lnTo>
                    <a:lnTo>
                      <a:pt x="1248" y="0"/>
                    </a:lnTo>
                    <a:lnTo>
                      <a:pt x="1161" y="22"/>
                    </a:lnTo>
                    <a:lnTo>
                      <a:pt x="1069" y="38"/>
                    </a:lnTo>
                    <a:lnTo>
                      <a:pt x="874" y="71"/>
                    </a:lnTo>
                    <a:lnTo>
                      <a:pt x="673" y="93"/>
                    </a:lnTo>
                    <a:lnTo>
                      <a:pt x="483" y="126"/>
                    </a:lnTo>
                    <a:lnTo>
                      <a:pt x="391" y="142"/>
                    </a:lnTo>
                    <a:lnTo>
                      <a:pt x="309" y="158"/>
                    </a:lnTo>
                    <a:lnTo>
                      <a:pt x="228" y="180"/>
                    </a:lnTo>
                    <a:lnTo>
                      <a:pt x="163" y="202"/>
                    </a:lnTo>
                    <a:lnTo>
                      <a:pt x="103" y="229"/>
                    </a:lnTo>
                    <a:lnTo>
                      <a:pt x="54" y="256"/>
                    </a:lnTo>
                    <a:lnTo>
                      <a:pt x="22" y="294"/>
                    </a:lnTo>
                    <a:lnTo>
                      <a:pt x="0" y="332"/>
                    </a:lnTo>
                    <a:lnTo>
                      <a:pt x="0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>
                      <a:gamma/>
                      <a:shade val="87843"/>
                      <a:invGamma/>
                    </a:schemeClr>
                  </a:gs>
                  <a:gs pos="100000">
                    <a:schemeClr val="bg1"/>
                  </a:gs>
                </a:gsLst>
                <a:lin ang="27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>
                  <a:latin typeface="Garamond" pitchFamily="-109" charset="0"/>
                  <a:ea typeface="+mn-ea"/>
                  <a:cs typeface="Arial" charset="0"/>
                </a:endParaRPr>
              </a:p>
            </p:txBody>
          </p:sp>
        </p:grpSp>
        <p:sp>
          <p:nvSpPr>
            <p:cNvPr id="6" name="Freeform 9"/>
            <p:cNvSpPr>
              <a:spLocks/>
            </p:cNvSpPr>
            <p:nvPr/>
          </p:nvSpPr>
          <p:spPr bwMode="hidden">
            <a:xfrm>
              <a:off x="3322" y="1341"/>
              <a:ext cx="1825" cy="1537"/>
            </a:xfrm>
            <a:custGeom>
              <a:avLst/>
              <a:gdLst/>
              <a:ahLst/>
              <a:cxnLst>
                <a:cxn ang="0">
                  <a:pos x="982" y="1061"/>
                </a:cxn>
                <a:cxn ang="0">
                  <a:pos x="1357" y="1012"/>
                </a:cxn>
                <a:cxn ang="0">
                  <a:pos x="1666" y="957"/>
                </a:cxn>
                <a:cxn ang="0">
                  <a:pos x="1916" y="897"/>
                </a:cxn>
                <a:cxn ang="0">
                  <a:pos x="2100" y="832"/>
                </a:cxn>
                <a:cxn ang="0">
                  <a:pos x="2220" y="756"/>
                </a:cxn>
                <a:cxn ang="0">
                  <a:pos x="2285" y="669"/>
                </a:cxn>
                <a:cxn ang="0">
                  <a:pos x="2290" y="560"/>
                </a:cxn>
                <a:cxn ang="0">
                  <a:pos x="2241" y="457"/>
                </a:cxn>
                <a:cxn ang="0">
                  <a:pos x="2144" y="364"/>
                </a:cxn>
                <a:cxn ang="0">
                  <a:pos x="2008" y="277"/>
                </a:cxn>
                <a:cxn ang="0">
                  <a:pos x="1769" y="157"/>
                </a:cxn>
                <a:cxn ang="0">
                  <a:pos x="1612" y="92"/>
                </a:cxn>
                <a:cxn ang="0">
                  <a:pos x="1476" y="43"/>
                </a:cxn>
                <a:cxn ang="0">
                  <a:pos x="1384" y="10"/>
                </a:cxn>
                <a:cxn ang="0">
                  <a:pos x="1346" y="0"/>
                </a:cxn>
                <a:cxn ang="0">
                  <a:pos x="1655" y="119"/>
                </a:cxn>
                <a:cxn ang="0">
                  <a:pos x="1948" y="255"/>
                </a:cxn>
                <a:cxn ang="0">
                  <a:pos x="2068" y="326"/>
                </a:cxn>
                <a:cxn ang="0">
                  <a:pos x="2171" y="402"/>
                </a:cxn>
                <a:cxn ang="0">
                  <a:pos x="2236" y="478"/>
                </a:cxn>
                <a:cxn ang="0">
                  <a:pos x="2263" y="560"/>
                </a:cxn>
                <a:cxn ang="0">
                  <a:pos x="2241" y="636"/>
                </a:cxn>
                <a:cxn ang="0">
                  <a:pos x="2171" y="702"/>
                </a:cxn>
                <a:cxn ang="0">
                  <a:pos x="2062" y="756"/>
                </a:cxn>
                <a:cxn ang="0">
                  <a:pos x="1921" y="800"/>
                </a:cxn>
                <a:cxn ang="0">
                  <a:pos x="1748" y="843"/>
                </a:cxn>
                <a:cxn ang="0">
                  <a:pos x="1351" y="908"/>
                </a:cxn>
                <a:cxn ang="0">
                  <a:pos x="923" y="968"/>
                </a:cxn>
                <a:cxn ang="0">
                  <a:pos x="521" y="1028"/>
                </a:cxn>
                <a:cxn ang="0">
                  <a:pos x="353" y="1066"/>
                </a:cxn>
                <a:cxn ang="0">
                  <a:pos x="206" y="1104"/>
                </a:cxn>
                <a:cxn ang="0">
                  <a:pos x="92" y="1148"/>
                </a:cxn>
                <a:cxn ang="0">
                  <a:pos x="22" y="1202"/>
                </a:cxn>
                <a:cxn ang="0">
                  <a:pos x="0" y="1262"/>
                </a:cxn>
                <a:cxn ang="0">
                  <a:pos x="27" y="1327"/>
                </a:cxn>
                <a:cxn ang="0">
                  <a:pos x="98" y="1382"/>
                </a:cxn>
                <a:cxn ang="0">
                  <a:pos x="196" y="1425"/>
                </a:cxn>
                <a:cxn ang="0">
                  <a:pos x="326" y="1469"/>
                </a:cxn>
                <a:cxn ang="0">
                  <a:pos x="217" y="1414"/>
                </a:cxn>
                <a:cxn ang="0">
                  <a:pos x="147" y="1360"/>
                </a:cxn>
                <a:cxn ang="0">
                  <a:pos x="120" y="1306"/>
                </a:cxn>
                <a:cxn ang="0">
                  <a:pos x="141" y="1257"/>
                </a:cxn>
                <a:cxn ang="0">
                  <a:pos x="212" y="1208"/>
                </a:cxn>
                <a:cxn ang="0">
                  <a:pos x="342" y="1164"/>
                </a:cxn>
                <a:cxn ang="0">
                  <a:pos x="527" y="1121"/>
                </a:cxn>
                <a:cxn ang="0">
                  <a:pos x="771" y="1088"/>
                </a:cxn>
              </a:cxnLst>
              <a:rect l="0" t="0" r="r" b="b"/>
              <a:pathLst>
                <a:path w="2296" h="1469">
                  <a:moveTo>
                    <a:pt x="771" y="1088"/>
                  </a:moveTo>
                  <a:lnTo>
                    <a:pt x="982" y="1061"/>
                  </a:lnTo>
                  <a:lnTo>
                    <a:pt x="1178" y="1034"/>
                  </a:lnTo>
                  <a:lnTo>
                    <a:pt x="1357" y="1012"/>
                  </a:lnTo>
                  <a:lnTo>
                    <a:pt x="1520" y="985"/>
                  </a:lnTo>
                  <a:lnTo>
                    <a:pt x="1666" y="957"/>
                  </a:lnTo>
                  <a:lnTo>
                    <a:pt x="1796" y="930"/>
                  </a:lnTo>
                  <a:lnTo>
                    <a:pt x="1916" y="897"/>
                  </a:lnTo>
                  <a:lnTo>
                    <a:pt x="2013" y="870"/>
                  </a:lnTo>
                  <a:lnTo>
                    <a:pt x="2100" y="832"/>
                  </a:lnTo>
                  <a:lnTo>
                    <a:pt x="2171" y="800"/>
                  </a:lnTo>
                  <a:lnTo>
                    <a:pt x="2220" y="756"/>
                  </a:lnTo>
                  <a:lnTo>
                    <a:pt x="2263" y="712"/>
                  </a:lnTo>
                  <a:lnTo>
                    <a:pt x="2285" y="669"/>
                  </a:lnTo>
                  <a:lnTo>
                    <a:pt x="2296" y="614"/>
                  </a:lnTo>
                  <a:lnTo>
                    <a:pt x="2290" y="560"/>
                  </a:lnTo>
                  <a:lnTo>
                    <a:pt x="2269" y="500"/>
                  </a:lnTo>
                  <a:lnTo>
                    <a:pt x="2241" y="457"/>
                  </a:lnTo>
                  <a:lnTo>
                    <a:pt x="2198" y="408"/>
                  </a:lnTo>
                  <a:lnTo>
                    <a:pt x="2144" y="364"/>
                  </a:lnTo>
                  <a:lnTo>
                    <a:pt x="2079" y="321"/>
                  </a:lnTo>
                  <a:lnTo>
                    <a:pt x="2008" y="277"/>
                  </a:lnTo>
                  <a:lnTo>
                    <a:pt x="1927" y="234"/>
                  </a:lnTo>
                  <a:lnTo>
                    <a:pt x="1769" y="157"/>
                  </a:lnTo>
                  <a:lnTo>
                    <a:pt x="1688" y="125"/>
                  </a:lnTo>
                  <a:lnTo>
                    <a:pt x="1612" y="92"/>
                  </a:lnTo>
                  <a:lnTo>
                    <a:pt x="1536" y="65"/>
                  </a:lnTo>
                  <a:lnTo>
                    <a:pt x="1476" y="43"/>
                  </a:lnTo>
                  <a:lnTo>
                    <a:pt x="1422" y="27"/>
                  </a:lnTo>
                  <a:lnTo>
                    <a:pt x="1384" y="10"/>
                  </a:lnTo>
                  <a:lnTo>
                    <a:pt x="1357" y="5"/>
                  </a:lnTo>
                  <a:lnTo>
                    <a:pt x="1346" y="0"/>
                  </a:lnTo>
                  <a:lnTo>
                    <a:pt x="1498" y="54"/>
                  </a:lnTo>
                  <a:lnTo>
                    <a:pt x="1655" y="119"/>
                  </a:lnTo>
                  <a:lnTo>
                    <a:pt x="1807" y="185"/>
                  </a:lnTo>
                  <a:lnTo>
                    <a:pt x="1948" y="255"/>
                  </a:lnTo>
                  <a:lnTo>
                    <a:pt x="2013" y="288"/>
                  </a:lnTo>
                  <a:lnTo>
                    <a:pt x="2068" y="326"/>
                  </a:lnTo>
                  <a:lnTo>
                    <a:pt x="2122" y="364"/>
                  </a:lnTo>
                  <a:lnTo>
                    <a:pt x="2171" y="402"/>
                  </a:lnTo>
                  <a:lnTo>
                    <a:pt x="2209" y="440"/>
                  </a:lnTo>
                  <a:lnTo>
                    <a:pt x="2236" y="478"/>
                  </a:lnTo>
                  <a:lnTo>
                    <a:pt x="2252" y="522"/>
                  </a:lnTo>
                  <a:lnTo>
                    <a:pt x="2263" y="560"/>
                  </a:lnTo>
                  <a:lnTo>
                    <a:pt x="2258" y="598"/>
                  </a:lnTo>
                  <a:lnTo>
                    <a:pt x="2241" y="636"/>
                  </a:lnTo>
                  <a:lnTo>
                    <a:pt x="2214" y="669"/>
                  </a:lnTo>
                  <a:lnTo>
                    <a:pt x="2171" y="702"/>
                  </a:lnTo>
                  <a:lnTo>
                    <a:pt x="2122" y="729"/>
                  </a:lnTo>
                  <a:lnTo>
                    <a:pt x="2062" y="756"/>
                  </a:lnTo>
                  <a:lnTo>
                    <a:pt x="1997" y="778"/>
                  </a:lnTo>
                  <a:lnTo>
                    <a:pt x="1921" y="800"/>
                  </a:lnTo>
                  <a:lnTo>
                    <a:pt x="1834" y="821"/>
                  </a:lnTo>
                  <a:lnTo>
                    <a:pt x="1748" y="843"/>
                  </a:lnTo>
                  <a:lnTo>
                    <a:pt x="1552" y="876"/>
                  </a:lnTo>
                  <a:lnTo>
                    <a:pt x="1351" y="908"/>
                  </a:lnTo>
                  <a:lnTo>
                    <a:pt x="1134" y="941"/>
                  </a:lnTo>
                  <a:lnTo>
                    <a:pt x="923" y="968"/>
                  </a:lnTo>
                  <a:lnTo>
                    <a:pt x="716" y="995"/>
                  </a:lnTo>
                  <a:lnTo>
                    <a:pt x="521" y="1028"/>
                  </a:lnTo>
                  <a:lnTo>
                    <a:pt x="434" y="1044"/>
                  </a:lnTo>
                  <a:lnTo>
                    <a:pt x="353" y="1066"/>
                  </a:lnTo>
                  <a:lnTo>
                    <a:pt x="277" y="1082"/>
                  </a:lnTo>
                  <a:lnTo>
                    <a:pt x="206" y="1104"/>
                  </a:lnTo>
                  <a:lnTo>
                    <a:pt x="147" y="1126"/>
                  </a:lnTo>
                  <a:lnTo>
                    <a:pt x="92" y="1148"/>
                  </a:lnTo>
                  <a:lnTo>
                    <a:pt x="54" y="1175"/>
                  </a:lnTo>
                  <a:lnTo>
                    <a:pt x="22" y="1202"/>
                  </a:lnTo>
                  <a:lnTo>
                    <a:pt x="6" y="1229"/>
                  </a:lnTo>
                  <a:lnTo>
                    <a:pt x="0" y="1262"/>
                  </a:lnTo>
                  <a:lnTo>
                    <a:pt x="11" y="1295"/>
                  </a:lnTo>
                  <a:lnTo>
                    <a:pt x="27" y="1327"/>
                  </a:lnTo>
                  <a:lnTo>
                    <a:pt x="54" y="1355"/>
                  </a:lnTo>
                  <a:lnTo>
                    <a:pt x="98" y="1382"/>
                  </a:lnTo>
                  <a:lnTo>
                    <a:pt x="141" y="1404"/>
                  </a:lnTo>
                  <a:lnTo>
                    <a:pt x="196" y="1425"/>
                  </a:lnTo>
                  <a:lnTo>
                    <a:pt x="261" y="1447"/>
                  </a:lnTo>
                  <a:lnTo>
                    <a:pt x="326" y="1469"/>
                  </a:lnTo>
                  <a:lnTo>
                    <a:pt x="266" y="1442"/>
                  </a:lnTo>
                  <a:lnTo>
                    <a:pt x="217" y="1414"/>
                  </a:lnTo>
                  <a:lnTo>
                    <a:pt x="174" y="1387"/>
                  </a:lnTo>
                  <a:lnTo>
                    <a:pt x="147" y="1360"/>
                  </a:lnTo>
                  <a:lnTo>
                    <a:pt x="125" y="1333"/>
                  </a:lnTo>
                  <a:lnTo>
                    <a:pt x="120" y="1306"/>
                  </a:lnTo>
                  <a:lnTo>
                    <a:pt x="125" y="1278"/>
                  </a:lnTo>
                  <a:lnTo>
                    <a:pt x="141" y="1257"/>
                  </a:lnTo>
                  <a:lnTo>
                    <a:pt x="174" y="1229"/>
                  </a:lnTo>
                  <a:lnTo>
                    <a:pt x="212" y="1208"/>
                  </a:lnTo>
                  <a:lnTo>
                    <a:pt x="272" y="1186"/>
                  </a:lnTo>
                  <a:lnTo>
                    <a:pt x="342" y="1164"/>
                  </a:lnTo>
                  <a:lnTo>
                    <a:pt x="423" y="1142"/>
                  </a:lnTo>
                  <a:lnTo>
                    <a:pt x="527" y="1121"/>
                  </a:lnTo>
                  <a:lnTo>
                    <a:pt x="641" y="1104"/>
                  </a:lnTo>
                  <a:lnTo>
                    <a:pt x="771" y="1088"/>
                  </a:lnTo>
                  <a:lnTo>
                    <a:pt x="771" y="1088"/>
                  </a:lnTo>
                  <a:close/>
                </a:path>
              </a:pathLst>
            </a:custGeom>
            <a:gradFill rotWithShape="0">
              <a:gsLst>
                <a:gs pos="0">
                  <a:schemeClr val="bg1">
                    <a:gamma/>
                    <a:shade val="84706"/>
                    <a:invGamma/>
                  </a:schemeClr>
                </a:gs>
                <a:gs pos="100000">
                  <a:schemeClr val="bg1"/>
                </a:gs>
              </a:gsLst>
              <a:lin ang="27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>
                <a:latin typeface="Garamond" pitchFamily="-109" charset="0"/>
                <a:ea typeface="+mn-ea"/>
                <a:cs typeface="Arial" charset="0"/>
              </a:endParaRPr>
            </a:p>
          </p:txBody>
        </p:sp>
        <p:sp>
          <p:nvSpPr>
            <p:cNvPr id="7" name="Freeform 10"/>
            <p:cNvSpPr>
              <a:spLocks/>
            </p:cNvSpPr>
            <p:nvPr/>
          </p:nvSpPr>
          <p:spPr bwMode="hidden">
            <a:xfrm>
              <a:off x="0" y="0"/>
              <a:ext cx="5758" cy="1776"/>
            </a:xfrm>
            <a:custGeom>
              <a:avLst/>
              <a:gdLst>
                <a:gd name="T0" fmla="*/ 0 w 5740"/>
                <a:gd name="T1" fmla="*/ 0 h 1906"/>
                <a:gd name="T2" fmla="*/ 0 w 5740"/>
                <a:gd name="T3" fmla="*/ 941 h 1906"/>
                <a:gd name="T4" fmla="*/ 5921 w 5740"/>
                <a:gd name="T5" fmla="*/ 941 h 1906"/>
                <a:gd name="T6" fmla="*/ 5921 w 5740"/>
                <a:gd name="T7" fmla="*/ 0 h 1906"/>
                <a:gd name="T8" fmla="*/ 0 w 5740"/>
                <a:gd name="T9" fmla="*/ 0 h 1906"/>
                <a:gd name="T10" fmla="*/ 0 w 5740"/>
                <a:gd name="T11" fmla="*/ 0 h 190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740" h="1906">
                  <a:moveTo>
                    <a:pt x="0" y="0"/>
                  </a:moveTo>
                  <a:lnTo>
                    <a:pt x="0" y="1906"/>
                  </a:lnTo>
                  <a:lnTo>
                    <a:pt x="5740" y="1906"/>
                  </a:lnTo>
                  <a:lnTo>
                    <a:pt x="5740" y="0"/>
                  </a:lnTo>
                  <a:lnTo>
                    <a:pt x="0" y="0"/>
                  </a:lnTo>
                  <a:close/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2299" name="Rectangle 11"/>
          <p:cNvSpPr>
            <a:spLocks noGrp="1" noChangeArrowheads="1"/>
          </p:cNvSpPr>
          <p:nvPr>
            <p:ph type="ctrTitle" sz="quarter"/>
          </p:nvPr>
        </p:nvSpPr>
        <p:spPr>
          <a:xfrm>
            <a:off x="685800" y="1736725"/>
            <a:ext cx="7772400" cy="1920875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300" name="Rectangle 12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13" name="Rectangle 13"/>
          <p:cNvSpPr>
            <a:spLocks noGrp="1" noChangeArrowheads="1"/>
          </p:cNvSpPr>
          <p:nvPr>
            <p:ph type="dt" sz="quarter" idx="10"/>
          </p:nvPr>
        </p:nvSpPr>
        <p:spPr>
          <a:xfrm>
            <a:off x="457200" y="6248400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0D18E27-38DC-7E45-AB86-FE639E636B03}" type="datetime1">
              <a:rPr lang="en-US"/>
              <a:pPr>
                <a:defRPr/>
              </a:pPr>
              <a:t>2/20/14</a:t>
            </a:fld>
            <a:endParaRPr lang="en-US"/>
          </a:p>
        </p:txBody>
      </p:sp>
      <p:sp>
        <p:nvSpPr>
          <p:cNvPr id="14" name="Rectangle 14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51575"/>
            <a:ext cx="2895600" cy="47625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" name="Rectangle 15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54750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57D39B6-5445-3F43-9FE3-B21AE49D7AD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462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FA4CC5-E91C-7C48-AC65-545B48156C0B}" type="datetime1">
              <a:rPr lang="en-US"/>
              <a:pPr>
                <a:defRPr/>
              </a:pPr>
              <a:t>2/20/14</a:t>
            </a:fld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5875899-D0F2-0044-966E-B1BB40E696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14"/>
          <p:cNvSpPr>
            <a:spLocks noGrp="1" noChangeArrowheads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406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5DB5AC9-8546-1C44-A673-A4496DCF102F}" type="datetime1">
              <a:rPr lang="en-US"/>
              <a:pPr>
                <a:defRPr/>
              </a:pPr>
              <a:t>2/20/14</a:t>
            </a:fld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7710DF-E9DB-CD44-BD55-562CC9C4352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14"/>
          <p:cNvSpPr>
            <a:spLocks noGrp="1" noChangeArrowheads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7113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4D283D-B98E-0C42-A4BB-EEFB89EC4CFE}" type="datetime1">
              <a:rPr lang="en-US"/>
              <a:pPr>
                <a:defRPr/>
              </a:pPr>
              <a:t>2/20/14</a:t>
            </a:fld>
            <a:endParaRPr lang="en-US">
              <a:solidFill>
                <a:srgbClr val="BCBCBC"/>
              </a:solidFill>
            </a:endParaRPr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8D2635-EB93-3948-9EC0-0A7FAA90FFEF}" type="slidenum">
              <a:rPr lang="en-US"/>
              <a:pPr>
                <a:defRPr/>
              </a:pPr>
              <a:t>‹#›</a:t>
            </a:fld>
            <a:endParaRPr lang="en-US">
              <a:solidFill>
                <a:srgbClr val="BCBCBC"/>
              </a:solidFill>
            </a:endParaRP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6293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1DB0007-49AB-B44A-86F3-AB5E969C2D6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5471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859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938588"/>
            <a:ext cx="4038600" cy="21875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625C171-7FB5-B442-87EA-F1A4F8E1E2E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161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D72243-93F3-404F-A489-4BEAF8AED950}" type="datetime1">
              <a:rPr lang="en-US"/>
              <a:pPr>
                <a:defRPr/>
              </a:pPr>
              <a:t>2/20/14</a:t>
            </a:fld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930C61-6FFD-EC48-B94D-AA7B8E1083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14"/>
          <p:cNvSpPr>
            <a:spLocks noGrp="1" noChangeArrowheads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097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D6B06A-ADE5-114B-BA6C-B0B87D152AF8}" type="datetime1">
              <a:rPr lang="en-US"/>
              <a:pPr>
                <a:defRPr/>
              </a:pPr>
              <a:t>2/20/14</a:t>
            </a:fld>
            <a:endParaRPr lang="en-US"/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69BFBD-B3B0-FB45-8C54-3A332E5781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14"/>
          <p:cNvSpPr>
            <a:spLocks noGrp="1" noChangeArrowheads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803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4D9365-B6E8-F146-9FD3-0ACEF8AA4608}" type="datetime1">
              <a:rPr lang="en-US"/>
              <a:pPr>
                <a:defRPr/>
              </a:pPr>
              <a:t>2/20/14</a:t>
            </a:fld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3DC23E-D939-4F4E-8685-F3EFE3DB8A5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766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5884E6-8C9D-3142-A154-38F758DEA531}" type="datetime1">
              <a:rPr lang="en-US"/>
              <a:pPr>
                <a:defRPr/>
              </a:pPr>
              <a:t>2/20/14</a:t>
            </a:fld>
            <a:endParaRPr lang="en-US"/>
          </a:p>
        </p:txBody>
      </p:sp>
      <p:sp>
        <p:nvSpPr>
          <p:cNvPr id="8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21F2EC-DA25-3B45-846A-73FBF064CD7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9" name="Rectangle 14"/>
          <p:cNvSpPr>
            <a:spLocks noGrp="1" noChangeArrowheads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226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8DB873-8CC0-D244-847C-3F35D97A8109}" type="datetime1">
              <a:rPr lang="en-US"/>
              <a:pPr>
                <a:defRPr/>
              </a:pPr>
              <a:t>2/20/14</a:t>
            </a:fld>
            <a:endParaRPr lang="en-US"/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E20A4D-2769-0E47-955B-0A4FF8C598F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50478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4A709C-4AD7-8F4C-AE84-928667EE758E}" type="datetime1">
              <a:rPr lang="en-US"/>
              <a:pPr>
                <a:defRPr/>
              </a:pPr>
              <a:t>2/20/14</a:t>
            </a:fld>
            <a:endParaRPr lang="en-US"/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E33984-86AE-E149-9B05-4FBA99881A2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4897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C2096C-25F1-7544-BB85-69E6C92B69E0}" type="datetime1">
              <a:rPr lang="en-US"/>
              <a:pPr>
                <a:defRPr/>
              </a:pPr>
              <a:t>2/20/14</a:t>
            </a:fld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7B625E-42FC-9A43-88A1-77FE8D2FC93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311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B742121-10A5-204A-8A40-60EF62CCEF85}" type="datetime1">
              <a:rPr lang="en-US"/>
              <a:pPr>
                <a:defRPr/>
              </a:pPr>
              <a:t>2/20/14</a:t>
            </a:fld>
            <a:endParaRPr lang="en-US"/>
          </a:p>
        </p:txBody>
      </p:sp>
      <p:sp>
        <p:nvSpPr>
          <p:cNvPr id="6" name="Rectangle 3"/>
          <p:cNvSpPr>
            <a:spLocks noGrp="1" noChangeArrowheads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63D928A-2F42-984D-8BE6-C694CB30420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Rectangle 14"/>
          <p:cNvSpPr>
            <a:spLocks noGrp="1" noChangeArrowheads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618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5157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Arial" charset="0"/>
              </a:defRPr>
            </a:lvl1pPr>
          </a:lstStyle>
          <a:p>
            <a:pPr>
              <a:defRPr/>
            </a:pPr>
            <a:fld id="{ECADA054-7428-F442-B361-C6C1F6F6EF3D}" type="datetime1">
              <a:rPr lang="en-US"/>
              <a:pPr>
                <a:defRPr/>
              </a:pPr>
              <a:t>2/20/14</a:t>
            </a:fld>
            <a:endParaRPr lang="en-US">
              <a:solidFill>
                <a:srgbClr val="BCBCBC"/>
              </a:solidFill>
            </a:endParaRP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Arial" charset="0"/>
              </a:defRPr>
            </a:lvl1pPr>
          </a:lstStyle>
          <a:p>
            <a:pPr>
              <a:defRPr/>
            </a:pPr>
            <a:fld id="{C1A0E38D-8525-5642-8553-183DA94625FF}" type="slidenum">
              <a:rPr lang="en-US"/>
              <a:pPr>
                <a:defRPr/>
              </a:pPr>
              <a:t>‹#›</a:t>
            </a:fld>
            <a:endParaRPr lang="en-US">
              <a:solidFill>
                <a:srgbClr val="BCBCBC"/>
              </a:solidFill>
            </a:endParaRPr>
          </a:p>
        </p:txBody>
      </p:sp>
      <p:grpSp>
        <p:nvGrpSpPr>
          <p:cNvPr id="1028" name="Group 4"/>
          <p:cNvGrpSpPr>
            <a:grpSpLocks/>
          </p:cNvGrpSpPr>
          <p:nvPr/>
        </p:nvGrpSpPr>
        <p:grpSpPr bwMode="auto">
          <a:xfrm>
            <a:off x="0" y="0"/>
            <a:ext cx="9140825" cy="6850063"/>
            <a:chOff x="0" y="0"/>
            <a:chExt cx="5758" cy="4315"/>
          </a:xfrm>
        </p:grpSpPr>
        <p:grpSp>
          <p:nvGrpSpPr>
            <p:cNvPr id="1032" name="Group 5"/>
            <p:cNvGrpSpPr>
              <a:grpSpLocks/>
            </p:cNvGrpSpPr>
            <p:nvPr userDrawn="1"/>
          </p:nvGrpSpPr>
          <p:grpSpPr bwMode="auto">
            <a:xfrm>
              <a:off x="1728" y="2230"/>
              <a:ext cx="4027" cy="2085"/>
              <a:chOff x="1728" y="2230"/>
              <a:chExt cx="4027" cy="2085"/>
            </a:xfrm>
          </p:grpSpPr>
          <p:sp>
            <p:nvSpPr>
              <p:cNvPr id="11270" name="Freeform 6"/>
              <p:cNvSpPr>
                <a:spLocks/>
              </p:cNvSpPr>
              <p:nvPr/>
            </p:nvSpPr>
            <p:spPr bwMode="hidden">
              <a:xfrm>
                <a:off x="1728" y="2644"/>
                <a:ext cx="2882" cy="1671"/>
              </a:xfrm>
              <a:custGeom>
                <a:avLst/>
                <a:gdLst/>
                <a:ahLst/>
                <a:cxnLst>
                  <a:cxn ang="0">
                    <a:pos x="2740" y="528"/>
                  </a:cxn>
                  <a:cxn ang="0">
                    <a:pos x="2632" y="484"/>
                  </a:cxn>
                  <a:cxn ang="0">
                    <a:pos x="2480" y="424"/>
                  </a:cxn>
                  <a:cxn ang="0">
                    <a:pos x="2203" y="343"/>
                  </a:cxn>
                  <a:cxn ang="0">
                    <a:pos x="1970" y="277"/>
                  </a:cxn>
                  <a:cxn ang="0">
                    <a:pos x="1807" y="212"/>
                  </a:cxn>
                  <a:cxn ang="0">
                    <a:pos x="1693" y="152"/>
                  </a:cxn>
                  <a:cxn ang="0">
                    <a:pos x="1628" y="103"/>
                  </a:cxn>
                  <a:cxn ang="0">
                    <a:pos x="1590" y="60"/>
                  </a:cxn>
                  <a:cxn ang="0">
                    <a:pos x="1579" y="27"/>
                  </a:cxn>
                  <a:cxn ang="0">
                    <a:pos x="1585" y="0"/>
                  </a:cxn>
                  <a:cxn ang="0">
                    <a:pos x="1557" y="49"/>
                  </a:cxn>
                  <a:cxn ang="0">
                    <a:pos x="1568" y="98"/>
                  </a:cxn>
                  <a:cxn ang="0">
                    <a:pos x="1617" y="141"/>
                  </a:cxn>
                  <a:cxn ang="0">
                    <a:pos x="1688" y="185"/>
                  </a:cxn>
                  <a:cxn ang="0">
                    <a:pos x="1791" y="228"/>
                  </a:cxn>
                  <a:cxn ang="0">
                    <a:pos x="2040" y="310"/>
                  </a:cxn>
                  <a:cxn ang="0">
                    <a:pos x="2285" y="381"/>
                  </a:cxn>
                  <a:cxn ang="0">
                    <a:pos x="2464" y="435"/>
                  </a:cxn>
                  <a:cxn ang="0">
                    <a:pos x="2605" y="484"/>
                  </a:cxn>
                  <a:cxn ang="0">
                    <a:pos x="2708" y="528"/>
                  </a:cxn>
                  <a:cxn ang="0">
                    <a:pos x="2768" y="560"/>
                  </a:cxn>
                  <a:cxn ang="0">
                    <a:pos x="2795" y="593"/>
                  </a:cxn>
                  <a:cxn ang="0">
                    <a:pos x="2795" y="642"/>
                  </a:cxn>
                  <a:cxn ang="0">
                    <a:pos x="2762" y="691"/>
                  </a:cxn>
                  <a:cxn ang="0">
                    <a:pos x="2692" y="735"/>
                  </a:cxn>
                  <a:cxn ang="0">
                    <a:pos x="2589" y="778"/>
                  </a:cxn>
                  <a:cxn ang="0">
                    <a:pos x="2458" y="822"/>
                  </a:cxn>
                  <a:cxn ang="0">
                    <a:pos x="2301" y="865"/>
                  </a:cxn>
                  <a:cxn ang="0">
                    <a:pos x="2030" y="930"/>
                  </a:cxn>
                  <a:cxn ang="0">
                    <a:pos x="1606" y="1034"/>
                  </a:cxn>
                  <a:cxn ang="0">
                    <a:pos x="1145" y="1164"/>
                  </a:cxn>
                  <a:cxn ang="0">
                    <a:pos x="673" y="1328"/>
                  </a:cxn>
                  <a:cxn ang="0">
                    <a:pos x="217" y="1545"/>
                  </a:cxn>
                  <a:cxn ang="0">
                    <a:pos x="353" y="1671"/>
                  </a:cxn>
                  <a:cxn ang="0">
                    <a:pos x="754" y="1469"/>
                  </a:cxn>
                  <a:cxn ang="0">
                    <a:pos x="1145" y="1311"/>
                  </a:cxn>
                  <a:cxn ang="0">
                    <a:pos x="1519" y="1186"/>
                  </a:cxn>
                  <a:cxn ang="0">
                    <a:pos x="1861" y="1083"/>
                  </a:cxn>
                  <a:cxn ang="0">
                    <a:pos x="2165" y="1007"/>
                  </a:cxn>
                  <a:cxn ang="0">
                    <a:pos x="2426" y="947"/>
                  </a:cxn>
                  <a:cxn ang="0">
                    <a:pos x="2626" y="892"/>
                  </a:cxn>
                  <a:cxn ang="0">
                    <a:pos x="2762" y="838"/>
                  </a:cxn>
                  <a:cxn ang="0">
                    <a:pos x="2827" y="794"/>
                  </a:cxn>
                  <a:cxn ang="0">
                    <a:pos x="2865" y="745"/>
                  </a:cxn>
                  <a:cxn ang="0">
                    <a:pos x="2882" y="702"/>
                  </a:cxn>
                  <a:cxn ang="0">
                    <a:pos x="2854" y="620"/>
                  </a:cxn>
                  <a:cxn ang="0">
                    <a:pos x="2800" y="560"/>
                  </a:cxn>
                  <a:cxn ang="0">
                    <a:pos x="2773" y="544"/>
                  </a:cxn>
                </a:cxnLst>
                <a:rect l="0" t="0" r="r" b="b"/>
                <a:pathLst>
                  <a:path w="2882" h="1671">
                    <a:moveTo>
                      <a:pt x="2773" y="544"/>
                    </a:moveTo>
                    <a:lnTo>
                      <a:pt x="2740" y="528"/>
                    </a:lnTo>
                    <a:lnTo>
                      <a:pt x="2692" y="506"/>
                    </a:lnTo>
                    <a:lnTo>
                      <a:pt x="2632" y="484"/>
                    </a:lnTo>
                    <a:lnTo>
                      <a:pt x="2561" y="457"/>
                    </a:lnTo>
                    <a:lnTo>
                      <a:pt x="2480" y="424"/>
                    </a:lnTo>
                    <a:lnTo>
                      <a:pt x="2388" y="397"/>
                    </a:lnTo>
                    <a:lnTo>
                      <a:pt x="2203" y="343"/>
                    </a:lnTo>
                    <a:lnTo>
                      <a:pt x="2078" y="310"/>
                    </a:lnTo>
                    <a:lnTo>
                      <a:pt x="1970" y="277"/>
                    </a:lnTo>
                    <a:lnTo>
                      <a:pt x="1878" y="245"/>
                    </a:lnTo>
                    <a:lnTo>
                      <a:pt x="1807" y="212"/>
                    </a:lnTo>
                    <a:lnTo>
                      <a:pt x="1742" y="179"/>
                    </a:lnTo>
                    <a:lnTo>
                      <a:pt x="1693" y="152"/>
                    </a:lnTo>
                    <a:lnTo>
                      <a:pt x="1655" y="125"/>
                    </a:lnTo>
                    <a:lnTo>
                      <a:pt x="1628" y="103"/>
                    </a:lnTo>
                    <a:lnTo>
                      <a:pt x="1606" y="81"/>
                    </a:lnTo>
                    <a:lnTo>
                      <a:pt x="1590" y="60"/>
                    </a:lnTo>
                    <a:lnTo>
                      <a:pt x="1585" y="43"/>
                    </a:lnTo>
                    <a:lnTo>
                      <a:pt x="1579" y="27"/>
                    </a:lnTo>
                    <a:lnTo>
                      <a:pt x="1585" y="5"/>
                    </a:lnTo>
                    <a:lnTo>
                      <a:pt x="1585" y="0"/>
                    </a:lnTo>
                    <a:lnTo>
                      <a:pt x="1568" y="27"/>
                    </a:lnTo>
                    <a:lnTo>
                      <a:pt x="1557" y="49"/>
                    </a:lnTo>
                    <a:lnTo>
                      <a:pt x="1557" y="76"/>
                    </a:lnTo>
                    <a:lnTo>
                      <a:pt x="1568" y="98"/>
                    </a:lnTo>
                    <a:lnTo>
                      <a:pt x="1590" y="120"/>
                    </a:lnTo>
                    <a:lnTo>
                      <a:pt x="1617" y="141"/>
                    </a:lnTo>
                    <a:lnTo>
                      <a:pt x="1650" y="163"/>
                    </a:lnTo>
                    <a:lnTo>
                      <a:pt x="1688" y="185"/>
                    </a:lnTo>
                    <a:lnTo>
                      <a:pt x="1737" y="207"/>
                    </a:lnTo>
                    <a:lnTo>
                      <a:pt x="1791" y="228"/>
                    </a:lnTo>
                    <a:lnTo>
                      <a:pt x="1905" y="267"/>
                    </a:lnTo>
                    <a:lnTo>
                      <a:pt x="2040" y="310"/>
                    </a:lnTo>
                    <a:lnTo>
                      <a:pt x="2182" y="348"/>
                    </a:lnTo>
                    <a:lnTo>
                      <a:pt x="2285" y="381"/>
                    </a:lnTo>
                    <a:lnTo>
                      <a:pt x="2382" y="408"/>
                    </a:lnTo>
                    <a:lnTo>
                      <a:pt x="2464" y="435"/>
                    </a:lnTo>
                    <a:lnTo>
                      <a:pt x="2540" y="462"/>
                    </a:lnTo>
                    <a:lnTo>
                      <a:pt x="2605" y="484"/>
                    </a:lnTo>
                    <a:lnTo>
                      <a:pt x="2659" y="506"/>
                    </a:lnTo>
                    <a:lnTo>
                      <a:pt x="2708" y="528"/>
                    </a:lnTo>
                    <a:lnTo>
                      <a:pt x="2740" y="544"/>
                    </a:lnTo>
                    <a:lnTo>
                      <a:pt x="2768" y="560"/>
                    </a:lnTo>
                    <a:lnTo>
                      <a:pt x="2784" y="577"/>
                    </a:lnTo>
                    <a:lnTo>
                      <a:pt x="2795" y="593"/>
                    </a:lnTo>
                    <a:lnTo>
                      <a:pt x="2800" y="615"/>
                    </a:lnTo>
                    <a:lnTo>
                      <a:pt x="2795" y="642"/>
                    </a:lnTo>
                    <a:lnTo>
                      <a:pt x="2784" y="664"/>
                    </a:lnTo>
                    <a:lnTo>
                      <a:pt x="2762" y="691"/>
                    </a:lnTo>
                    <a:lnTo>
                      <a:pt x="2730" y="713"/>
                    </a:lnTo>
                    <a:lnTo>
                      <a:pt x="2692" y="735"/>
                    </a:lnTo>
                    <a:lnTo>
                      <a:pt x="2643" y="756"/>
                    </a:lnTo>
                    <a:lnTo>
                      <a:pt x="2589" y="778"/>
                    </a:lnTo>
                    <a:lnTo>
                      <a:pt x="2529" y="800"/>
                    </a:lnTo>
                    <a:lnTo>
                      <a:pt x="2458" y="822"/>
                    </a:lnTo>
                    <a:lnTo>
                      <a:pt x="2382" y="843"/>
                    </a:lnTo>
                    <a:lnTo>
                      <a:pt x="2301" y="865"/>
                    </a:lnTo>
                    <a:lnTo>
                      <a:pt x="2214" y="887"/>
                    </a:lnTo>
                    <a:lnTo>
                      <a:pt x="2030" y="930"/>
                    </a:lnTo>
                    <a:lnTo>
                      <a:pt x="1823" y="979"/>
                    </a:lnTo>
                    <a:lnTo>
                      <a:pt x="1606" y="1034"/>
                    </a:lnTo>
                    <a:lnTo>
                      <a:pt x="1378" y="1094"/>
                    </a:lnTo>
                    <a:lnTo>
                      <a:pt x="1145" y="1164"/>
                    </a:lnTo>
                    <a:lnTo>
                      <a:pt x="912" y="1241"/>
                    </a:lnTo>
                    <a:lnTo>
                      <a:pt x="673" y="1328"/>
                    </a:lnTo>
                    <a:lnTo>
                      <a:pt x="440" y="1431"/>
                    </a:lnTo>
                    <a:lnTo>
                      <a:pt x="217" y="1545"/>
                    </a:lnTo>
                    <a:lnTo>
                      <a:pt x="0" y="1671"/>
                    </a:lnTo>
                    <a:lnTo>
                      <a:pt x="353" y="1671"/>
                    </a:lnTo>
                    <a:lnTo>
                      <a:pt x="554" y="1567"/>
                    </a:lnTo>
                    <a:lnTo>
                      <a:pt x="754" y="1469"/>
                    </a:lnTo>
                    <a:lnTo>
                      <a:pt x="955" y="1388"/>
                    </a:lnTo>
                    <a:lnTo>
                      <a:pt x="1145" y="1311"/>
                    </a:lnTo>
                    <a:lnTo>
                      <a:pt x="1335" y="1241"/>
                    </a:lnTo>
                    <a:lnTo>
                      <a:pt x="1519" y="1186"/>
                    </a:lnTo>
                    <a:lnTo>
                      <a:pt x="1693" y="1132"/>
                    </a:lnTo>
                    <a:lnTo>
                      <a:pt x="1861" y="1083"/>
                    </a:lnTo>
                    <a:lnTo>
                      <a:pt x="2019" y="1045"/>
                    </a:lnTo>
                    <a:lnTo>
                      <a:pt x="2165" y="1007"/>
                    </a:lnTo>
                    <a:lnTo>
                      <a:pt x="2301" y="974"/>
                    </a:lnTo>
                    <a:lnTo>
                      <a:pt x="2426" y="947"/>
                    </a:lnTo>
                    <a:lnTo>
                      <a:pt x="2534" y="914"/>
                    </a:lnTo>
                    <a:lnTo>
                      <a:pt x="2626" y="892"/>
                    </a:lnTo>
                    <a:lnTo>
                      <a:pt x="2702" y="865"/>
                    </a:lnTo>
                    <a:lnTo>
                      <a:pt x="2762" y="838"/>
                    </a:lnTo>
                    <a:lnTo>
                      <a:pt x="2800" y="816"/>
                    </a:lnTo>
                    <a:lnTo>
                      <a:pt x="2827" y="794"/>
                    </a:lnTo>
                    <a:lnTo>
                      <a:pt x="2849" y="767"/>
                    </a:lnTo>
                    <a:lnTo>
                      <a:pt x="2865" y="745"/>
                    </a:lnTo>
                    <a:lnTo>
                      <a:pt x="2876" y="724"/>
                    </a:lnTo>
                    <a:lnTo>
                      <a:pt x="2882" y="702"/>
                    </a:lnTo>
                    <a:lnTo>
                      <a:pt x="2876" y="658"/>
                    </a:lnTo>
                    <a:lnTo>
                      <a:pt x="2854" y="620"/>
                    </a:lnTo>
                    <a:lnTo>
                      <a:pt x="2833" y="588"/>
                    </a:lnTo>
                    <a:lnTo>
                      <a:pt x="2800" y="560"/>
                    </a:lnTo>
                    <a:lnTo>
                      <a:pt x="2773" y="544"/>
                    </a:lnTo>
                    <a:lnTo>
                      <a:pt x="2773" y="544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90980"/>
                      <a:invGamma/>
                    </a:schemeClr>
                  </a:gs>
                </a:gsLst>
                <a:lin ang="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>
                  <a:latin typeface="Garamond" pitchFamily="-109" charset="0"/>
                  <a:ea typeface="+mn-ea"/>
                  <a:cs typeface="Arial" charset="0"/>
                </a:endParaRPr>
              </a:p>
            </p:txBody>
          </p:sp>
          <p:sp>
            <p:nvSpPr>
              <p:cNvPr id="11271" name="Freeform 7"/>
              <p:cNvSpPr>
                <a:spLocks/>
              </p:cNvSpPr>
              <p:nvPr/>
            </p:nvSpPr>
            <p:spPr bwMode="hidden">
              <a:xfrm>
                <a:off x="4170" y="2671"/>
                <a:ext cx="1259" cy="811"/>
              </a:xfrm>
              <a:custGeom>
                <a:avLst/>
                <a:gdLst/>
                <a:ahLst/>
                <a:cxnLst>
                  <a:cxn ang="0">
                    <a:pos x="1259" y="615"/>
                  </a:cxn>
                  <a:cxn ang="0">
                    <a:pos x="1248" y="588"/>
                  </a:cxn>
                  <a:cxn ang="0">
                    <a:pos x="1237" y="566"/>
                  </a:cxn>
                  <a:cxn ang="0">
                    <a:pos x="1216" y="539"/>
                  </a:cxn>
                  <a:cxn ang="0">
                    <a:pos x="1188" y="517"/>
                  </a:cxn>
                  <a:cxn ang="0">
                    <a:pos x="1123" y="479"/>
                  </a:cxn>
                  <a:cxn ang="0">
                    <a:pos x="1042" y="441"/>
                  </a:cxn>
                  <a:cxn ang="0">
                    <a:pos x="944" y="408"/>
                  </a:cxn>
                  <a:cxn ang="0">
                    <a:pos x="841" y="381"/>
                  </a:cxn>
                  <a:cxn ang="0">
                    <a:pos x="727" y="348"/>
                  </a:cxn>
                  <a:cxn ang="0">
                    <a:pos x="613" y="321"/>
                  </a:cxn>
                  <a:cxn ang="0">
                    <a:pos x="499" y="294"/>
                  </a:cxn>
                  <a:cxn ang="0">
                    <a:pos x="391" y="261"/>
                  </a:cxn>
                  <a:cxn ang="0">
                    <a:pos x="288" y="229"/>
                  </a:cxn>
                  <a:cxn ang="0">
                    <a:pos x="195" y="196"/>
                  </a:cxn>
                  <a:cxn ang="0">
                    <a:pos x="119" y="152"/>
                  </a:cxn>
                  <a:cxn ang="0">
                    <a:pos x="54" y="109"/>
                  </a:cxn>
                  <a:cxn ang="0">
                    <a:pos x="33" y="87"/>
                  </a:cxn>
                  <a:cxn ang="0">
                    <a:pos x="16" y="60"/>
                  </a:cxn>
                  <a:cxn ang="0">
                    <a:pos x="5" y="33"/>
                  </a:cxn>
                  <a:cxn ang="0">
                    <a:pos x="0" y="0"/>
                  </a:cxn>
                  <a:cxn ang="0">
                    <a:pos x="0" y="6"/>
                  </a:cxn>
                  <a:cxn ang="0">
                    <a:pos x="0" y="11"/>
                  </a:cxn>
                  <a:cxn ang="0">
                    <a:pos x="0" y="38"/>
                  </a:cxn>
                  <a:cxn ang="0">
                    <a:pos x="5" y="60"/>
                  </a:cxn>
                  <a:cxn ang="0">
                    <a:pos x="16" y="87"/>
                  </a:cxn>
                  <a:cxn ang="0">
                    <a:pos x="33" y="114"/>
                  </a:cxn>
                  <a:cxn ang="0">
                    <a:pos x="54" y="142"/>
                  </a:cxn>
                  <a:cxn ang="0">
                    <a:pos x="87" y="174"/>
                  </a:cxn>
                  <a:cxn ang="0">
                    <a:pos x="125" y="207"/>
                  </a:cxn>
                  <a:cxn ang="0">
                    <a:pos x="179" y="240"/>
                  </a:cxn>
                  <a:cxn ang="0">
                    <a:pos x="244" y="278"/>
                  </a:cxn>
                  <a:cxn ang="0">
                    <a:pos x="326" y="310"/>
                  </a:cxn>
                  <a:cxn ang="0">
                    <a:pos x="418" y="348"/>
                  </a:cxn>
                  <a:cxn ang="0">
                    <a:pos x="526" y="381"/>
                  </a:cxn>
                  <a:cxn ang="0">
                    <a:pos x="657" y="414"/>
                  </a:cxn>
                  <a:cxn ang="0">
                    <a:pos x="749" y="435"/>
                  </a:cxn>
                  <a:cxn ang="0">
                    <a:pos x="830" y="463"/>
                  </a:cxn>
                  <a:cxn ang="0">
                    <a:pos x="901" y="490"/>
                  </a:cxn>
                  <a:cxn ang="0">
                    <a:pos x="966" y="512"/>
                  </a:cxn>
                  <a:cxn ang="0">
                    <a:pos x="1015" y="539"/>
                  </a:cxn>
                  <a:cxn ang="0">
                    <a:pos x="1053" y="566"/>
                  </a:cxn>
                  <a:cxn ang="0">
                    <a:pos x="1080" y="593"/>
                  </a:cxn>
                  <a:cxn ang="0">
                    <a:pos x="1102" y="620"/>
                  </a:cxn>
                  <a:cxn ang="0">
                    <a:pos x="1112" y="648"/>
                  </a:cxn>
                  <a:cxn ang="0">
                    <a:pos x="1118" y="675"/>
                  </a:cxn>
                  <a:cxn ang="0">
                    <a:pos x="1112" y="697"/>
                  </a:cxn>
                  <a:cxn ang="0">
                    <a:pos x="1096" y="724"/>
                  </a:cxn>
                  <a:cxn ang="0">
                    <a:pos x="1080" y="746"/>
                  </a:cxn>
                  <a:cxn ang="0">
                    <a:pos x="1053" y="767"/>
                  </a:cxn>
                  <a:cxn ang="0">
                    <a:pos x="1015" y="789"/>
                  </a:cxn>
                  <a:cxn ang="0">
                    <a:pos x="977" y="811"/>
                  </a:cxn>
                  <a:cxn ang="0">
                    <a:pos x="1047" y="789"/>
                  </a:cxn>
                  <a:cxn ang="0">
                    <a:pos x="1107" y="767"/>
                  </a:cxn>
                  <a:cxn ang="0">
                    <a:pos x="1156" y="746"/>
                  </a:cxn>
                  <a:cxn ang="0">
                    <a:pos x="1199" y="724"/>
                  </a:cxn>
                  <a:cxn ang="0">
                    <a:pos x="1226" y="702"/>
                  </a:cxn>
                  <a:cxn ang="0">
                    <a:pos x="1248" y="675"/>
                  </a:cxn>
                  <a:cxn ang="0">
                    <a:pos x="1259" y="648"/>
                  </a:cxn>
                  <a:cxn ang="0">
                    <a:pos x="1259" y="615"/>
                  </a:cxn>
                  <a:cxn ang="0">
                    <a:pos x="1259" y="615"/>
                  </a:cxn>
                </a:cxnLst>
                <a:rect l="0" t="0" r="r" b="b"/>
                <a:pathLst>
                  <a:path w="1259" h="811">
                    <a:moveTo>
                      <a:pt x="1259" y="615"/>
                    </a:moveTo>
                    <a:lnTo>
                      <a:pt x="1248" y="588"/>
                    </a:lnTo>
                    <a:lnTo>
                      <a:pt x="1237" y="566"/>
                    </a:lnTo>
                    <a:lnTo>
                      <a:pt x="1216" y="539"/>
                    </a:lnTo>
                    <a:lnTo>
                      <a:pt x="1188" y="517"/>
                    </a:lnTo>
                    <a:lnTo>
                      <a:pt x="1123" y="479"/>
                    </a:lnTo>
                    <a:lnTo>
                      <a:pt x="1042" y="441"/>
                    </a:lnTo>
                    <a:lnTo>
                      <a:pt x="944" y="408"/>
                    </a:lnTo>
                    <a:lnTo>
                      <a:pt x="841" y="381"/>
                    </a:lnTo>
                    <a:lnTo>
                      <a:pt x="727" y="348"/>
                    </a:lnTo>
                    <a:lnTo>
                      <a:pt x="613" y="321"/>
                    </a:lnTo>
                    <a:lnTo>
                      <a:pt x="499" y="294"/>
                    </a:lnTo>
                    <a:lnTo>
                      <a:pt x="391" y="261"/>
                    </a:lnTo>
                    <a:lnTo>
                      <a:pt x="288" y="229"/>
                    </a:lnTo>
                    <a:lnTo>
                      <a:pt x="195" y="196"/>
                    </a:lnTo>
                    <a:lnTo>
                      <a:pt x="119" y="152"/>
                    </a:lnTo>
                    <a:lnTo>
                      <a:pt x="54" y="109"/>
                    </a:lnTo>
                    <a:lnTo>
                      <a:pt x="33" y="87"/>
                    </a:lnTo>
                    <a:lnTo>
                      <a:pt x="16" y="60"/>
                    </a:lnTo>
                    <a:lnTo>
                      <a:pt x="5" y="33"/>
                    </a:lnTo>
                    <a:lnTo>
                      <a:pt x="0" y="0"/>
                    </a:lnTo>
                    <a:lnTo>
                      <a:pt x="0" y="6"/>
                    </a:lnTo>
                    <a:lnTo>
                      <a:pt x="0" y="11"/>
                    </a:lnTo>
                    <a:lnTo>
                      <a:pt x="0" y="38"/>
                    </a:lnTo>
                    <a:lnTo>
                      <a:pt x="5" y="60"/>
                    </a:lnTo>
                    <a:lnTo>
                      <a:pt x="16" y="87"/>
                    </a:lnTo>
                    <a:lnTo>
                      <a:pt x="33" y="114"/>
                    </a:lnTo>
                    <a:lnTo>
                      <a:pt x="54" y="142"/>
                    </a:lnTo>
                    <a:lnTo>
                      <a:pt x="87" y="174"/>
                    </a:lnTo>
                    <a:lnTo>
                      <a:pt x="125" y="207"/>
                    </a:lnTo>
                    <a:lnTo>
                      <a:pt x="179" y="240"/>
                    </a:lnTo>
                    <a:lnTo>
                      <a:pt x="244" y="278"/>
                    </a:lnTo>
                    <a:lnTo>
                      <a:pt x="326" y="310"/>
                    </a:lnTo>
                    <a:lnTo>
                      <a:pt x="418" y="348"/>
                    </a:lnTo>
                    <a:lnTo>
                      <a:pt x="526" y="381"/>
                    </a:lnTo>
                    <a:lnTo>
                      <a:pt x="657" y="414"/>
                    </a:lnTo>
                    <a:lnTo>
                      <a:pt x="749" y="435"/>
                    </a:lnTo>
                    <a:lnTo>
                      <a:pt x="830" y="463"/>
                    </a:lnTo>
                    <a:lnTo>
                      <a:pt x="901" y="490"/>
                    </a:lnTo>
                    <a:lnTo>
                      <a:pt x="966" y="512"/>
                    </a:lnTo>
                    <a:lnTo>
                      <a:pt x="1015" y="539"/>
                    </a:lnTo>
                    <a:lnTo>
                      <a:pt x="1053" y="566"/>
                    </a:lnTo>
                    <a:lnTo>
                      <a:pt x="1080" y="593"/>
                    </a:lnTo>
                    <a:lnTo>
                      <a:pt x="1102" y="620"/>
                    </a:lnTo>
                    <a:lnTo>
                      <a:pt x="1112" y="648"/>
                    </a:lnTo>
                    <a:lnTo>
                      <a:pt x="1118" y="675"/>
                    </a:lnTo>
                    <a:lnTo>
                      <a:pt x="1112" y="697"/>
                    </a:lnTo>
                    <a:lnTo>
                      <a:pt x="1096" y="724"/>
                    </a:lnTo>
                    <a:lnTo>
                      <a:pt x="1080" y="746"/>
                    </a:lnTo>
                    <a:lnTo>
                      <a:pt x="1053" y="767"/>
                    </a:lnTo>
                    <a:lnTo>
                      <a:pt x="1015" y="789"/>
                    </a:lnTo>
                    <a:lnTo>
                      <a:pt x="977" y="811"/>
                    </a:lnTo>
                    <a:lnTo>
                      <a:pt x="1047" y="789"/>
                    </a:lnTo>
                    <a:lnTo>
                      <a:pt x="1107" y="767"/>
                    </a:lnTo>
                    <a:lnTo>
                      <a:pt x="1156" y="746"/>
                    </a:lnTo>
                    <a:lnTo>
                      <a:pt x="1199" y="724"/>
                    </a:lnTo>
                    <a:lnTo>
                      <a:pt x="1226" y="702"/>
                    </a:lnTo>
                    <a:lnTo>
                      <a:pt x="1248" y="675"/>
                    </a:lnTo>
                    <a:lnTo>
                      <a:pt x="1259" y="648"/>
                    </a:lnTo>
                    <a:lnTo>
                      <a:pt x="1259" y="615"/>
                    </a:lnTo>
                    <a:lnTo>
                      <a:pt x="1259" y="615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/>
                  </a:gs>
                  <a:gs pos="100000">
                    <a:schemeClr val="bg1">
                      <a:gamma/>
                      <a:shade val="90980"/>
                      <a:invGamma/>
                    </a:schemeClr>
                  </a:gs>
                </a:gsLst>
                <a:lin ang="27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>
                  <a:latin typeface="Garamond" pitchFamily="-109" charset="0"/>
                  <a:ea typeface="+mn-ea"/>
                  <a:cs typeface="Arial" charset="0"/>
                </a:endParaRPr>
              </a:p>
            </p:txBody>
          </p:sp>
          <p:sp>
            <p:nvSpPr>
              <p:cNvPr id="11272" name="Freeform 8"/>
              <p:cNvSpPr>
                <a:spLocks/>
              </p:cNvSpPr>
              <p:nvPr/>
            </p:nvSpPr>
            <p:spPr bwMode="hidden">
              <a:xfrm>
                <a:off x="2900" y="3346"/>
                <a:ext cx="2849" cy="969"/>
              </a:xfrm>
              <a:custGeom>
                <a:avLst/>
                <a:gdLst/>
                <a:ahLst/>
                <a:cxnLst>
                  <a:cxn ang="0">
                    <a:pos x="92" y="958"/>
                  </a:cxn>
                  <a:cxn ang="0">
                    <a:pos x="0" y="969"/>
                  </a:cxn>
                  <a:cxn ang="0">
                    <a:pos x="391" y="969"/>
                  </a:cxn>
                  <a:cxn ang="0">
                    <a:pos x="434" y="947"/>
                  </a:cxn>
                  <a:cxn ang="0">
                    <a:pos x="483" y="914"/>
                  </a:cxn>
                  <a:cxn ang="0">
                    <a:pos x="554" y="876"/>
                  </a:cxn>
                  <a:cxn ang="0">
                    <a:pos x="635" y="838"/>
                  </a:cxn>
                  <a:cxn ang="0">
                    <a:pos x="727" y="794"/>
                  </a:cxn>
                  <a:cxn ang="0">
                    <a:pos x="836" y="745"/>
                  </a:cxn>
                  <a:cxn ang="0">
                    <a:pos x="961" y="696"/>
                  </a:cxn>
                  <a:cxn ang="0">
                    <a:pos x="1102" y="642"/>
                  </a:cxn>
                  <a:cxn ang="0">
                    <a:pos x="1259" y="582"/>
                  </a:cxn>
                  <a:cxn ang="0">
                    <a:pos x="1433" y="522"/>
                  </a:cxn>
                  <a:cxn ang="0">
                    <a:pos x="1623" y="462"/>
                  </a:cxn>
                  <a:cxn ang="0">
                    <a:pos x="1829" y="403"/>
                  </a:cxn>
                  <a:cxn ang="0">
                    <a:pos x="2057" y="343"/>
                  </a:cxn>
                  <a:cxn ang="0">
                    <a:pos x="2301" y="283"/>
                  </a:cxn>
                  <a:cxn ang="0">
                    <a:pos x="2567" y="223"/>
                  </a:cxn>
                  <a:cxn ang="0">
                    <a:pos x="2849" y="163"/>
                  </a:cxn>
                  <a:cxn ang="0">
                    <a:pos x="2849" y="0"/>
                  </a:cxn>
                  <a:cxn ang="0">
                    <a:pos x="2817" y="16"/>
                  </a:cxn>
                  <a:cxn ang="0">
                    <a:pos x="2773" y="33"/>
                  </a:cxn>
                  <a:cxn ang="0">
                    <a:pos x="2719" y="54"/>
                  </a:cxn>
                  <a:cxn ang="0">
                    <a:pos x="2648" y="76"/>
                  </a:cxn>
                  <a:cxn ang="0">
                    <a:pos x="2572" y="98"/>
                  </a:cxn>
                  <a:cxn ang="0">
                    <a:pos x="2491" y="120"/>
                  </a:cxn>
                  <a:cxn ang="0">
                    <a:pos x="2399" y="147"/>
                  </a:cxn>
                  <a:cxn ang="0">
                    <a:pos x="2301" y="169"/>
                  </a:cxn>
                  <a:cxn ang="0">
                    <a:pos x="2095" y="223"/>
                  </a:cxn>
                  <a:cxn ang="0">
                    <a:pos x="1889" y="277"/>
                  </a:cxn>
                  <a:cxn ang="0">
                    <a:pos x="1688" y="326"/>
                  </a:cxn>
                  <a:cxn ang="0">
                    <a:pos x="1590" y="354"/>
                  </a:cxn>
                  <a:cxn ang="0">
                    <a:pos x="1503" y="381"/>
                  </a:cxn>
                  <a:cxn ang="0">
                    <a:pos x="1107" y="506"/>
                  </a:cxn>
                  <a:cxn ang="0">
                    <a:pos x="912" y="577"/>
                  </a:cxn>
                  <a:cxn ang="0">
                    <a:pos x="727" y="647"/>
                  </a:cxn>
                  <a:cxn ang="0">
                    <a:pos x="548" y="718"/>
                  </a:cxn>
                  <a:cxn ang="0">
                    <a:pos x="380" y="794"/>
                  </a:cxn>
                  <a:cxn ang="0">
                    <a:pos x="228" y="876"/>
                  </a:cxn>
                  <a:cxn ang="0">
                    <a:pos x="92" y="958"/>
                  </a:cxn>
                  <a:cxn ang="0">
                    <a:pos x="92" y="958"/>
                  </a:cxn>
                </a:cxnLst>
                <a:rect l="0" t="0" r="r" b="b"/>
                <a:pathLst>
                  <a:path w="2849" h="969">
                    <a:moveTo>
                      <a:pt x="92" y="958"/>
                    </a:moveTo>
                    <a:lnTo>
                      <a:pt x="0" y="969"/>
                    </a:lnTo>
                    <a:lnTo>
                      <a:pt x="391" y="969"/>
                    </a:lnTo>
                    <a:lnTo>
                      <a:pt x="434" y="947"/>
                    </a:lnTo>
                    <a:lnTo>
                      <a:pt x="483" y="914"/>
                    </a:lnTo>
                    <a:lnTo>
                      <a:pt x="554" y="876"/>
                    </a:lnTo>
                    <a:lnTo>
                      <a:pt x="635" y="838"/>
                    </a:lnTo>
                    <a:lnTo>
                      <a:pt x="727" y="794"/>
                    </a:lnTo>
                    <a:lnTo>
                      <a:pt x="836" y="745"/>
                    </a:lnTo>
                    <a:lnTo>
                      <a:pt x="961" y="696"/>
                    </a:lnTo>
                    <a:lnTo>
                      <a:pt x="1102" y="642"/>
                    </a:lnTo>
                    <a:lnTo>
                      <a:pt x="1259" y="582"/>
                    </a:lnTo>
                    <a:lnTo>
                      <a:pt x="1433" y="522"/>
                    </a:lnTo>
                    <a:lnTo>
                      <a:pt x="1623" y="462"/>
                    </a:lnTo>
                    <a:lnTo>
                      <a:pt x="1829" y="403"/>
                    </a:lnTo>
                    <a:lnTo>
                      <a:pt x="2057" y="343"/>
                    </a:lnTo>
                    <a:lnTo>
                      <a:pt x="2301" y="283"/>
                    </a:lnTo>
                    <a:lnTo>
                      <a:pt x="2567" y="223"/>
                    </a:lnTo>
                    <a:lnTo>
                      <a:pt x="2849" y="163"/>
                    </a:lnTo>
                    <a:lnTo>
                      <a:pt x="2849" y="0"/>
                    </a:lnTo>
                    <a:lnTo>
                      <a:pt x="2817" y="16"/>
                    </a:lnTo>
                    <a:lnTo>
                      <a:pt x="2773" y="33"/>
                    </a:lnTo>
                    <a:lnTo>
                      <a:pt x="2719" y="54"/>
                    </a:lnTo>
                    <a:lnTo>
                      <a:pt x="2648" y="76"/>
                    </a:lnTo>
                    <a:lnTo>
                      <a:pt x="2572" y="98"/>
                    </a:lnTo>
                    <a:lnTo>
                      <a:pt x="2491" y="120"/>
                    </a:lnTo>
                    <a:lnTo>
                      <a:pt x="2399" y="147"/>
                    </a:lnTo>
                    <a:lnTo>
                      <a:pt x="2301" y="169"/>
                    </a:lnTo>
                    <a:lnTo>
                      <a:pt x="2095" y="223"/>
                    </a:lnTo>
                    <a:lnTo>
                      <a:pt x="1889" y="277"/>
                    </a:lnTo>
                    <a:lnTo>
                      <a:pt x="1688" y="326"/>
                    </a:lnTo>
                    <a:lnTo>
                      <a:pt x="1590" y="354"/>
                    </a:lnTo>
                    <a:lnTo>
                      <a:pt x="1503" y="381"/>
                    </a:lnTo>
                    <a:lnTo>
                      <a:pt x="1107" y="506"/>
                    </a:lnTo>
                    <a:lnTo>
                      <a:pt x="912" y="577"/>
                    </a:lnTo>
                    <a:lnTo>
                      <a:pt x="727" y="647"/>
                    </a:lnTo>
                    <a:lnTo>
                      <a:pt x="548" y="718"/>
                    </a:lnTo>
                    <a:lnTo>
                      <a:pt x="380" y="794"/>
                    </a:lnTo>
                    <a:lnTo>
                      <a:pt x="228" y="876"/>
                    </a:lnTo>
                    <a:lnTo>
                      <a:pt x="92" y="958"/>
                    </a:lnTo>
                    <a:lnTo>
                      <a:pt x="92" y="958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>
                      <a:gamma/>
                      <a:shade val="81961"/>
                      <a:invGamma/>
                    </a:schemeClr>
                  </a:gs>
                  <a:gs pos="100000">
                    <a:schemeClr val="bg1"/>
                  </a:gs>
                </a:gsLst>
                <a:lin ang="54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>
                  <a:latin typeface="Garamond" pitchFamily="-109" charset="0"/>
                  <a:ea typeface="+mn-ea"/>
                  <a:cs typeface="Arial" charset="0"/>
                </a:endParaRPr>
              </a:p>
            </p:txBody>
          </p:sp>
          <p:sp>
            <p:nvSpPr>
              <p:cNvPr id="1038" name="Freeform 9"/>
              <p:cNvSpPr>
                <a:spLocks/>
              </p:cNvSpPr>
              <p:nvPr/>
            </p:nvSpPr>
            <p:spPr bwMode="hidden">
              <a:xfrm>
                <a:off x="2748" y="2230"/>
                <a:ext cx="3007" cy="2085"/>
              </a:xfrm>
              <a:custGeom>
                <a:avLst/>
                <a:gdLst>
                  <a:gd name="T0" fmla="*/ 1433 w 3007"/>
                  <a:gd name="T1" fmla="*/ 474 h 2085"/>
                  <a:gd name="T2" fmla="*/ 1460 w 3007"/>
                  <a:gd name="T3" fmla="*/ 528 h 2085"/>
                  <a:gd name="T4" fmla="*/ 1541 w 3007"/>
                  <a:gd name="T5" fmla="*/ 593 h 2085"/>
                  <a:gd name="T6" fmla="*/ 1715 w 3007"/>
                  <a:gd name="T7" fmla="*/ 670 h 2085"/>
                  <a:gd name="T8" fmla="*/ 1927 w 3007"/>
                  <a:gd name="T9" fmla="*/ 735 h 2085"/>
                  <a:gd name="T10" fmla="*/ 2155 w 3007"/>
                  <a:gd name="T11" fmla="*/ 789 h 2085"/>
                  <a:gd name="T12" fmla="*/ 2372 w 3007"/>
                  <a:gd name="T13" fmla="*/ 849 h 2085"/>
                  <a:gd name="T14" fmla="*/ 2551 w 3007"/>
                  <a:gd name="T15" fmla="*/ 920 h 2085"/>
                  <a:gd name="T16" fmla="*/ 2638 w 3007"/>
                  <a:gd name="T17" fmla="*/ 980 h 2085"/>
                  <a:gd name="T18" fmla="*/ 2676 w 3007"/>
                  <a:gd name="T19" fmla="*/ 1029 h 2085"/>
                  <a:gd name="T20" fmla="*/ 2681 w 3007"/>
                  <a:gd name="T21" fmla="*/ 1083 h 2085"/>
                  <a:gd name="T22" fmla="*/ 2665 w 3007"/>
                  <a:gd name="T23" fmla="*/ 1127 h 2085"/>
                  <a:gd name="T24" fmla="*/ 2616 w 3007"/>
                  <a:gd name="T25" fmla="*/ 1170 h 2085"/>
                  <a:gd name="T26" fmla="*/ 2545 w 3007"/>
                  <a:gd name="T27" fmla="*/ 1208 h 2085"/>
                  <a:gd name="T28" fmla="*/ 2448 w 3007"/>
                  <a:gd name="T29" fmla="*/ 1241 h 2085"/>
                  <a:gd name="T30" fmla="*/ 2328 w 3007"/>
                  <a:gd name="T31" fmla="*/ 1274 h 2085"/>
                  <a:gd name="T32" fmla="*/ 2106 w 3007"/>
                  <a:gd name="T33" fmla="*/ 1328 h 2085"/>
                  <a:gd name="T34" fmla="*/ 1742 w 3007"/>
                  <a:gd name="T35" fmla="*/ 1421 h 2085"/>
                  <a:gd name="T36" fmla="*/ 1308 w 3007"/>
                  <a:gd name="T37" fmla="*/ 1540 h 2085"/>
                  <a:gd name="T38" fmla="*/ 820 w 3007"/>
                  <a:gd name="T39" fmla="*/ 1709 h 2085"/>
                  <a:gd name="T40" fmla="*/ 282 w 3007"/>
                  <a:gd name="T41" fmla="*/ 1943 h 2085"/>
                  <a:gd name="T42" fmla="*/ 152 w 3007"/>
                  <a:gd name="T43" fmla="*/ 2085 h 2085"/>
                  <a:gd name="T44" fmla="*/ 386 w 3007"/>
                  <a:gd name="T45" fmla="*/ 1992 h 2085"/>
                  <a:gd name="T46" fmla="*/ 700 w 3007"/>
                  <a:gd name="T47" fmla="*/ 1834 h 2085"/>
                  <a:gd name="T48" fmla="*/ 1064 w 3007"/>
                  <a:gd name="T49" fmla="*/ 1693 h 2085"/>
                  <a:gd name="T50" fmla="*/ 1661 w 3007"/>
                  <a:gd name="T51" fmla="*/ 1497 h 2085"/>
                  <a:gd name="T52" fmla="*/ 1845 w 3007"/>
                  <a:gd name="T53" fmla="*/ 1442 h 2085"/>
                  <a:gd name="T54" fmla="*/ 2252 w 3007"/>
                  <a:gd name="T55" fmla="*/ 1339 h 2085"/>
                  <a:gd name="T56" fmla="*/ 2551 w 3007"/>
                  <a:gd name="T57" fmla="*/ 1263 h 2085"/>
                  <a:gd name="T58" fmla="*/ 2730 w 3007"/>
                  <a:gd name="T59" fmla="*/ 1214 h 2085"/>
                  <a:gd name="T60" fmla="*/ 2876 w 3007"/>
                  <a:gd name="T61" fmla="*/ 1170 h 2085"/>
                  <a:gd name="T62" fmla="*/ 2974 w 3007"/>
                  <a:gd name="T63" fmla="*/ 1132 h 2085"/>
                  <a:gd name="T64" fmla="*/ 3007 w 3007"/>
                  <a:gd name="T65" fmla="*/ 871 h 2085"/>
                  <a:gd name="T66" fmla="*/ 2860 w 3007"/>
                  <a:gd name="T67" fmla="*/ 844 h 2085"/>
                  <a:gd name="T68" fmla="*/ 2670 w 3007"/>
                  <a:gd name="T69" fmla="*/ 806 h 2085"/>
                  <a:gd name="T70" fmla="*/ 2458 w 3007"/>
                  <a:gd name="T71" fmla="*/ 757 h 2085"/>
                  <a:gd name="T72" fmla="*/ 2138 w 3007"/>
                  <a:gd name="T73" fmla="*/ 670 h 2085"/>
                  <a:gd name="T74" fmla="*/ 1959 w 3007"/>
                  <a:gd name="T75" fmla="*/ 604 h 2085"/>
                  <a:gd name="T76" fmla="*/ 1824 w 3007"/>
                  <a:gd name="T77" fmla="*/ 534 h 2085"/>
                  <a:gd name="T78" fmla="*/ 1769 w 3007"/>
                  <a:gd name="T79" fmla="*/ 474 h 2085"/>
                  <a:gd name="T80" fmla="*/ 1753 w 3007"/>
                  <a:gd name="T81" fmla="*/ 436 h 2085"/>
                  <a:gd name="T82" fmla="*/ 1780 w 3007"/>
                  <a:gd name="T83" fmla="*/ 381 h 2085"/>
                  <a:gd name="T84" fmla="*/ 1862 w 3007"/>
                  <a:gd name="T85" fmla="*/ 316 h 2085"/>
                  <a:gd name="T86" fmla="*/ 1986 w 3007"/>
                  <a:gd name="T87" fmla="*/ 267 h 2085"/>
                  <a:gd name="T88" fmla="*/ 2149 w 3007"/>
                  <a:gd name="T89" fmla="*/ 229 h 2085"/>
                  <a:gd name="T90" fmla="*/ 2431 w 3007"/>
                  <a:gd name="T91" fmla="*/ 180 h 2085"/>
                  <a:gd name="T92" fmla="*/ 2827 w 3007"/>
                  <a:gd name="T93" fmla="*/ 125 h 2085"/>
                  <a:gd name="T94" fmla="*/ 3007 w 3007"/>
                  <a:gd name="T95" fmla="*/ 87 h 2085"/>
                  <a:gd name="T96" fmla="*/ 2909 w 3007"/>
                  <a:gd name="T97" fmla="*/ 22 h 2085"/>
                  <a:gd name="T98" fmla="*/ 2676 w 3007"/>
                  <a:gd name="T99" fmla="*/ 66 h 2085"/>
                  <a:gd name="T100" fmla="*/ 2285 w 3007"/>
                  <a:gd name="T101" fmla="*/ 120 h 2085"/>
                  <a:gd name="T102" fmla="*/ 2030 w 3007"/>
                  <a:gd name="T103" fmla="*/ 158 h 2085"/>
                  <a:gd name="T104" fmla="*/ 1791 w 3007"/>
                  <a:gd name="T105" fmla="*/ 202 h 2085"/>
                  <a:gd name="T106" fmla="*/ 1601 w 3007"/>
                  <a:gd name="T107" fmla="*/ 261 h 2085"/>
                  <a:gd name="T108" fmla="*/ 1471 w 3007"/>
                  <a:gd name="T109" fmla="*/ 338 h 2085"/>
                  <a:gd name="T110" fmla="*/ 1438 w 3007"/>
                  <a:gd name="T111" fmla="*/ 387 h 2085"/>
                  <a:gd name="T112" fmla="*/ 1427 w 3007"/>
                  <a:gd name="T113" fmla="*/ 441 h 2085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</a:gdLst>
                <a:ahLst/>
                <a:cxnLst>
                  <a:cxn ang="T114">
                    <a:pos x="T0" y="T1"/>
                  </a:cxn>
                  <a:cxn ang="T115">
                    <a:pos x="T2" y="T3"/>
                  </a:cxn>
                  <a:cxn ang="T116">
                    <a:pos x="T4" y="T5"/>
                  </a:cxn>
                  <a:cxn ang="T117">
                    <a:pos x="T6" y="T7"/>
                  </a:cxn>
                  <a:cxn ang="T118">
                    <a:pos x="T8" y="T9"/>
                  </a:cxn>
                  <a:cxn ang="T119">
                    <a:pos x="T10" y="T11"/>
                  </a:cxn>
                  <a:cxn ang="T120">
                    <a:pos x="T12" y="T13"/>
                  </a:cxn>
                  <a:cxn ang="T121">
                    <a:pos x="T14" y="T15"/>
                  </a:cxn>
                  <a:cxn ang="T122">
                    <a:pos x="T16" y="T17"/>
                  </a:cxn>
                  <a:cxn ang="T123">
                    <a:pos x="T18" y="T19"/>
                  </a:cxn>
                  <a:cxn ang="T124">
                    <a:pos x="T20" y="T21"/>
                  </a:cxn>
                  <a:cxn ang="T125">
                    <a:pos x="T22" y="T23"/>
                  </a:cxn>
                  <a:cxn ang="T126">
                    <a:pos x="T24" y="T25"/>
                  </a:cxn>
                  <a:cxn ang="T127">
                    <a:pos x="T26" y="T27"/>
                  </a:cxn>
                  <a:cxn ang="T128">
                    <a:pos x="T28" y="T29"/>
                  </a:cxn>
                  <a:cxn ang="T129">
                    <a:pos x="T30" y="T31"/>
                  </a:cxn>
                  <a:cxn ang="T130">
                    <a:pos x="T32" y="T33"/>
                  </a:cxn>
                  <a:cxn ang="T131">
                    <a:pos x="T34" y="T35"/>
                  </a:cxn>
                  <a:cxn ang="T132">
                    <a:pos x="T36" y="T37"/>
                  </a:cxn>
                  <a:cxn ang="T133">
                    <a:pos x="T38" y="T39"/>
                  </a:cxn>
                  <a:cxn ang="T134">
                    <a:pos x="T40" y="T41"/>
                  </a:cxn>
                  <a:cxn ang="T135">
                    <a:pos x="T42" y="T43"/>
                  </a:cxn>
                  <a:cxn ang="T136">
                    <a:pos x="T44" y="T45"/>
                  </a:cxn>
                  <a:cxn ang="T137">
                    <a:pos x="T46" y="T47"/>
                  </a:cxn>
                  <a:cxn ang="T138">
                    <a:pos x="T48" y="T49"/>
                  </a:cxn>
                  <a:cxn ang="T139">
                    <a:pos x="T50" y="T51"/>
                  </a:cxn>
                  <a:cxn ang="T140">
                    <a:pos x="T52" y="T53"/>
                  </a:cxn>
                  <a:cxn ang="T141">
                    <a:pos x="T54" y="T55"/>
                  </a:cxn>
                  <a:cxn ang="T142">
                    <a:pos x="T56" y="T57"/>
                  </a:cxn>
                  <a:cxn ang="T143">
                    <a:pos x="T58" y="T59"/>
                  </a:cxn>
                  <a:cxn ang="T144">
                    <a:pos x="T60" y="T61"/>
                  </a:cxn>
                  <a:cxn ang="T145">
                    <a:pos x="T62" y="T63"/>
                  </a:cxn>
                  <a:cxn ang="T146">
                    <a:pos x="T64" y="T65"/>
                  </a:cxn>
                  <a:cxn ang="T147">
                    <a:pos x="T66" y="T67"/>
                  </a:cxn>
                  <a:cxn ang="T148">
                    <a:pos x="T68" y="T69"/>
                  </a:cxn>
                  <a:cxn ang="T149">
                    <a:pos x="T70" y="T71"/>
                  </a:cxn>
                  <a:cxn ang="T150">
                    <a:pos x="T72" y="T73"/>
                  </a:cxn>
                  <a:cxn ang="T151">
                    <a:pos x="T74" y="T75"/>
                  </a:cxn>
                  <a:cxn ang="T152">
                    <a:pos x="T76" y="T77"/>
                  </a:cxn>
                  <a:cxn ang="T153">
                    <a:pos x="T78" y="T79"/>
                  </a:cxn>
                  <a:cxn ang="T154">
                    <a:pos x="T80" y="T81"/>
                  </a:cxn>
                  <a:cxn ang="T155">
                    <a:pos x="T82" y="T83"/>
                  </a:cxn>
                  <a:cxn ang="T156">
                    <a:pos x="T84" y="T85"/>
                  </a:cxn>
                  <a:cxn ang="T157">
                    <a:pos x="T86" y="T87"/>
                  </a:cxn>
                  <a:cxn ang="T158">
                    <a:pos x="T88" y="T89"/>
                  </a:cxn>
                  <a:cxn ang="T159">
                    <a:pos x="T90" y="T91"/>
                  </a:cxn>
                  <a:cxn ang="T160">
                    <a:pos x="T92" y="T93"/>
                  </a:cxn>
                  <a:cxn ang="T161">
                    <a:pos x="T94" y="T95"/>
                  </a:cxn>
                  <a:cxn ang="T162">
                    <a:pos x="T96" y="T97"/>
                  </a:cxn>
                  <a:cxn ang="T163">
                    <a:pos x="T98" y="T99"/>
                  </a:cxn>
                  <a:cxn ang="T164">
                    <a:pos x="T100" y="T101"/>
                  </a:cxn>
                  <a:cxn ang="T165">
                    <a:pos x="T102" y="T103"/>
                  </a:cxn>
                  <a:cxn ang="T166">
                    <a:pos x="T104" y="T105"/>
                  </a:cxn>
                  <a:cxn ang="T167">
                    <a:pos x="T106" y="T107"/>
                  </a:cxn>
                  <a:cxn ang="T168">
                    <a:pos x="T108" y="T109"/>
                  </a:cxn>
                  <a:cxn ang="T169">
                    <a:pos x="T110" y="T111"/>
                  </a:cxn>
                  <a:cxn ang="T170">
                    <a:pos x="T112" y="T113"/>
                  </a:cxn>
                </a:cxnLst>
                <a:rect l="0" t="0" r="r" b="b"/>
                <a:pathLst>
                  <a:path w="3007" h="2085">
                    <a:moveTo>
                      <a:pt x="1427" y="441"/>
                    </a:moveTo>
                    <a:lnTo>
                      <a:pt x="1433" y="474"/>
                    </a:lnTo>
                    <a:lnTo>
                      <a:pt x="1444" y="501"/>
                    </a:lnTo>
                    <a:lnTo>
                      <a:pt x="1460" y="528"/>
                    </a:lnTo>
                    <a:lnTo>
                      <a:pt x="1482" y="550"/>
                    </a:lnTo>
                    <a:lnTo>
                      <a:pt x="1541" y="593"/>
                    </a:lnTo>
                    <a:lnTo>
                      <a:pt x="1623" y="637"/>
                    </a:lnTo>
                    <a:lnTo>
                      <a:pt x="1715" y="670"/>
                    </a:lnTo>
                    <a:lnTo>
                      <a:pt x="1818" y="702"/>
                    </a:lnTo>
                    <a:lnTo>
                      <a:pt x="1927" y="735"/>
                    </a:lnTo>
                    <a:lnTo>
                      <a:pt x="2041" y="762"/>
                    </a:lnTo>
                    <a:lnTo>
                      <a:pt x="2155" y="789"/>
                    </a:lnTo>
                    <a:lnTo>
                      <a:pt x="2269" y="822"/>
                    </a:lnTo>
                    <a:lnTo>
                      <a:pt x="2372" y="849"/>
                    </a:lnTo>
                    <a:lnTo>
                      <a:pt x="2464" y="882"/>
                    </a:lnTo>
                    <a:lnTo>
                      <a:pt x="2551" y="920"/>
                    </a:lnTo>
                    <a:lnTo>
                      <a:pt x="2616" y="958"/>
                    </a:lnTo>
                    <a:lnTo>
                      <a:pt x="2638" y="980"/>
                    </a:lnTo>
                    <a:lnTo>
                      <a:pt x="2659" y="1007"/>
                    </a:lnTo>
                    <a:lnTo>
                      <a:pt x="2676" y="1029"/>
                    </a:lnTo>
                    <a:lnTo>
                      <a:pt x="2681" y="1056"/>
                    </a:lnTo>
                    <a:lnTo>
                      <a:pt x="2681" y="1083"/>
                    </a:lnTo>
                    <a:lnTo>
                      <a:pt x="2676" y="1105"/>
                    </a:lnTo>
                    <a:lnTo>
                      <a:pt x="2665" y="1127"/>
                    </a:lnTo>
                    <a:lnTo>
                      <a:pt x="2643" y="1149"/>
                    </a:lnTo>
                    <a:lnTo>
                      <a:pt x="2616" y="1170"/>
                    </a:lnTo>
                    <a:lnTo>
                      <a:pt x="2583" y="1187"/>
                    </a:lnTo>
                    <a:lnTo>
                      <a:pt x="2545" y="1208"/>
                    </a:lnTo>
                    <a:lnTo>
                      <a:pt x="2502" y="1225"/>
                    </a:lnTo>
                    <a:lnTo>
                      <a:pt x="2448" y="1241"/>
                    </a:lnTo>
                    <a:lnTo>
                      <a:pt x="2388" y="1257"/>
                    </a:lnTo>
                    <a:lnTo>
                      <a:pt x="2328" y="1274"/>
                    </a:lnTo>
                    <a:lnTo>
                      <a:pt x="2258" y="1290"/>
                    </a:lnTo>
                    <a:lnTo>
                      <a:pt x="2106" y="1328"/>
                    </a:lnTo>
                    <a:lnTo>
                      <a:pt x="1932" y="1372"/>
                    </a:lnTo>
                    <a:lnTo>
                      <a:pt x="1742" y="1421"/>
                    </a:lnTo>
                    <a:lnTo>
                      <a:pt x="1531" y="1475"/>
                    </a:lnTo>
                    <a:lnTo>
                      <a:pt x="1308" y="1540"/>
                    </a:lnTo>
                    <a:lnTo>
                      <a:pt x="1069" y="1617"/>
                    </a:lnTo>
                    <a:lnTo>
                      <a:pt x="820" y="1709"/>
                    </a:lnTo>
                    <a:lnTo>
                      <a:pt x="554" y="1818"/>
                    </a:lnTo>
                    <a:lnTo>
                      <a:pt x="282" y="1943"/>
                    </a:lnTo>
                    <a:lnTo>
                      <a:pt x="0" y="2085"/>
                    </a:lnTo>
                    <a:lnTo>
                      <a:pt x="152" y="2085"/>
                    </a:lnTo>
                    <a:lnTo>
                      <a:pt x="244" y="2074"/>
                    </a:lnTo>
                    <a:lnTo>
                      <a:pt x="386" y="1992"/>
                    </a:lnTo>
                    <a:lnTo>
                      <a:pt x="537" y="1910"/>
                    </a:lnTo>
                    <a:lnTo>
                      <a:pt x="700" y="1834"/>
                    </a:lnTo>
                    <a:lnTo>
                      <a:pt x="879" y="1763"/>
                    </a:lnTo>
                    <a:lnTo>
                      <a:pt x="1064" y="1693"/>
                    </a:lnTo>
                    <a:lnTo>
                      <a:pt x="1259" y="1622"/>
                    </a:lnTo>
                    <a:lnTo>
                      <a:pt x="1661" y="1497"/>
                    </a:lnTo>
                    <a:lnTo>
                      <a:pt x="1748" y="1470"/>
                    </a:lnTo>
                    <a:lnTo>
                      <a:pt x="1845" y="1442"/>
                    </a:lnTo>
                    <a:lnTo>
                      <a:pt x="2046" y="1393"/>
                    </a:lnTo>
                    <a:lnTo>
                      <a:pt x="2252" y="1339"/>
                    </a:lnTo>
                    <a:lnTo>
                      <a:pt x="2458" y="1285"/>
                    </a:lnTo>
                    <a:lnTo>
                      <a:pt x="2551" y="1263"/>
                    </a:lnTo>
                    <a:lnTo>
                      <a:pt x="2643" y="1236"/>
                    </a:lnTo>
                    <a:lnTo>
                      <a:pt x="2730" y="1214"/>
                    </a:lnTo>
                    <a:lnTo>
                      <a:pt x="2806" y="1192"/>
                    </a:lnTo>
                    <a:lnTo>
                      <a:pt x="2876" y="1170"/>
                    </a:lnTo>
                    <a:lnTo>
                      <a:pt x="2931" y="1149"/>
                    </a:lnTo>
                    <a:lnTo>
                      <a:pt x="2974" y="1132"/>
                    </a:lnTo>
                    <a:lnTo>
                      <a:pt x="3007" y="1116"/>
                    </a:lnTo>
                    <a:lnTo>
                      <a:pt x="3007" y="871"/>
                    </a:lnTo>
                    <a:lnTo>
                      <a:pt x="2941" y="860"/>
                    </a:lnTo>
                    <a:lnTo>
                      <a:pt x="2860" y="844"/>
                    </a:lnTo>
                    <a:lnTo>
                      <a:pt x="2773" y="827"/>
                    </a:lnTo>
                    <a:lnTo>
                      <a:pt x="2670" y="806"/>
                    </a:lnTo>
                    <a:lnTo>
                      <a:pt x="2567" y="784"/>
                    </a:lnTo>
                    <a:lnTo>
                      <a:pt x="2458" y="757"/>
                    </a:lnTo>
                    <a:lnTo>
                      <a:pt x="2241" y="702"/>
                    </a:lnTo>
                    <a:lnTo>
                      <a:pt x="2138" y="670"/>
                    </a:lnTo>
                    <a:lnTo>
                      <a:pt x="2046" y="637"/>
                    </a:lnTo>
                    <a:lnTo>
                      <a:pt x="1959" y="604"/>
                    </a:lnTo>
                    <a:lnTo>
                      <a:pt x="1883" y="566"/>
                    </a:lnTo>
                    <a:lnTo>
                      <a:pt x="1824" y="534"/>
                    </a:lnTo>
                    <a:lnTo>
                      <a:pt x="1780" y="495"/>
                    </a:lnTo>
                    <a:lnTo>
                      <a:pt x="1769" y="474"/>
                    </a:lnTo>
                    <a:lnTo>
                      <a:pt x="1758" y="457"/>
                    </a:lnTo>
                    <a:lnTo>
                      <a:pt x="1753" y="436"/>
                    </a:lnTo>
                    <a:lnTo>
                      <a:pt x="1758" y="419"/>
                    </a:lnTo>
                    <a:lnTo>
                      <a:pt x="1780" y="381"/>
                    </a:lnTo>
                    <a:lnTo>
                      <a:pt x="1813" y="343"/>
                    </a:lnTo>
                    <a:lnTo>
                      <a:pt x="1862" y="316"/>
                    </a:lnTo>
                    <a:lnTo>
                      <a:pt x="1921" y="289"/>
                    </a:lnTo>
                    <a:lnTo>
                      <a:pt x="1986" y="267"/>
                    </a:lnTo>
                    <a:lnTo>
                      <a:pt x="2062" y="245"/>
                    </a:lnTo>
                    <a:lnTo>
                      <a:pt x="2149" y="229"/>
                    </a:lnTo>
                    <a:lnTo>
                      <a:pt x="2236" y="213"/>
                    </a:lnTo>
                    <a:lnTo>
                      <a:pt x="2431" y="180"/>
                    </a:lnTo>
                    <a:lnTo>
                      <a:pt x="2627" y="158"/>
                    </a:lnTo>
                    <a:lnTo>
                      <a:pt x="2827" y="125"/>
                    </a:lnTo>
                    <a:lnTo>
                      <a:pt x="2920" y="109"/>
                    </a:lnTo>
                    <a:lnTo>
                      <a:pt x="3007" y="87"/>
                    </a:lnTo>
                    <a:lnTo>
                      <a:pt x="3007" y="0"/>
                    </a:lnTo>
                    <a:lnTo>
                      <a:pt x="2909" y="22"/>
                    </a:lnTo>
                    <a:lnTo>
                      <a:pt x="2795" y="44"/>
                    </a:lnTo>
                    <a:lnTo>
                      <a:pt x="2676" y="66"/>
                    </a:lnTo>
                    <a:lnTo>
                      <a:pt x="2551" y="82"/>
                    </a:lnTo>
                    <a:lnTo>
                      <a:pt x="2285" y="120"/>
                    </a:lnTo>
                    <a:lnTo>
                      <a:pt x="2155" y="136"/>
                    </a:lnTo>
                    <a:lnTo>
                      <a:pt x="2030" y="158"/>
                    </a:lnTo>
                    <a:lnTo>
                      <a:pt x="1905" y="174"/>
                    </a:lnTo>
                    <a:lnTo>
                      <a:pt x="1791" y="202"/>
                    </a:lnTo>
                    <a:lnTo>
                      <a:pt x="1688" y="229"/>
                    </a:lnTo>
                    <a:lnTo>
                      <a:pt x="1601" y="261"/>
                    </a:lnTo>
                    <a:lnTo>
                      <a:pt x="1525" y="300"/>
                    </a:lnTo>
                    <a:lnTo>
                      <a:pt x="1471" y="338"/>
                    </a:lnTo>
                    <a:lnTo>
                      <a:pt x="1455" y="359"/>
                    </a:lnTo>
                    <a:lnTo>
                      <a:pt x="1438" y="387"/>
                    </a:lnTo>
                    <a:lnTo>
                      <a:pt x="1427" y="414"/>
                    </a:lnTo>
                    <a:lnTo>
                      <a:pt x="1427" y="44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1274" name="Freeform 10"/>
              <p:cNvSpPr>
                <a:spLocks/>
              </p:cNvSpPr>
              <p:nvPr/>
            </p:nvSpPr>
            <p:spPr bwMode="hidden">
              <a:xfrm>
                <a:off x="4501" y="2317"/>
                <a:ext cx="1248" cy="539"/>
              </a:xfrm>
              <a:custGeom>
                <a:avLst/>
                <a:gdLst/>
                <a:ahLst/>
                <a:cxnLst>
                  <a:cxn ang="0">
                    <a:pos x="0" y="332"/>
                  </a:cxn>
                  <a:cxn ang="0">
                    <a:pos x="0" y="360"/>
                  </a:cxn>
                  <a:cxn ang="0">
                    <a:pos x="5" y="387"/>
                  </a:cxn>
                  <a:cxn ang="0">
                    <a:pos x="27" y="414"/>
                  </a:cxn>
                  <a:cxn ang="0">
                    <a:pos x="54" y="436"/>
                  </a:cxn>
                  <a:cxn ang="0">
                    <a:pos x="92" y="463"/>
                  </a:cxn>
                  <a:cxn ang="0">
                    <a:pos x="141" y="490"/>
                  </a:cxn>
                  <a:cxn ang="0">
                    <a:pos x="195" y="512"/>
                  </a:cxn>
                  <a:cxn ang="0">
                    <a:pos x="255" y="539"/>
                  </a:cxn>
                  <a:cxn ang="0">
                    <a:pos x="212" y="517"/>
                  </a:cxn>
                  <a:cxn ang="0">
                    <a:pos x="179" y="490"/>
                  </a:cxn>
                  <a:cxn ang="0">
                    <a:pos x="157" y="468"/>
                  </a:cxn>
                  <a:cxn ang="0">
                    <a:pos x="141" y="447"/>
                  </a:cxn>
                  <a:cxn ang="0">
                    <a:pos x="136" y="425"/>
                  </a:cxn>
                  <a:cxn ang="0">
                    <a:pos x="136" y="403"/>
                  </a:cxn>
                  <a:cxn ang="0">
                    <a:pos x="141" y="381"/>
                  </a:cxn>
                  <a:cxn ang="0">
                    <a:pos x="157" y="365"/>
                  </a:cxn>
                  <a:cxn ang="0">
                    <a:pos x="179" y="343"/>
                  </a:cxn>
                  <a:cxn ang="0">
                    <a:pos x="201" y="327"/>
                  </a:cxn>
                  <a:cxn ang="0">
                    <a:pos x="266" y="294"/>
                  </a:cxn>
                  <a:cxn ang="0">
                    <a:pos x="353" y="262"/>
                  </a:cxn>
                  <a:cxn ang="0">
                    <a:pos x="445" y="234"/>
                  </a:cxn>
                  <a:cxn ang="0">
                    <a:pos x="554" y="213"/>
                  </a:cxn>
                  <a:cxn ang="0">
                    <a:pos x="662" y="191"/>
                  </a:cxn>
                  <a:cxn ang="0">
                    <a:pos x="890" y="153"/>
                  </a:cxn>
                  <a:cxn ang="0">
                    <a:pos x="993" y="136"/>
                  </a:cxn>
                  <a:cxn ang="0">
                    <a:pos x="1091" y="120"/>
                  </a:cxn>
                  <a:cxn ang="0">
                    <a:pos x="1178" y="115"/>
                  </a:cxn>
                  <a:cxn ang="0">
                    <a:pos x="1248" y="104"/>
                  </a:cxn>
                  <a:cxn ang="0">
                    <a:pos x="1248" y="0"/>
                  </a:cxn>
                  <a:cxn ang="0">
                    <a:pos x="1161" y="22"/>
                  </a:cxn>
                  <a:cxn ang="0">
                    <a:pos x="1069" y="38"/>
                  </a:cxn>
                  <a:cxn ang="0">
                    <a:pos x="874" y="71"/>
                  </a:cxn>
                  <a:cxn ang="0">
                    <a:pos x="673" y="93"/>
                  </a:cxn>
                  <a:cxn ang="0">
                    <a:pos x="483" y="126"/>
                  </a:cxn>
                  <a:cxn ang="0">
                    <a:pos x="391" y="142"/>
                  </a:cxn>
                  <a:cxn ang="0">
                    <a:pos x="309" y="158"/>
                  </a:cxn>
                  <a:cxn ang="0">
                    <a:pos x="228" y="180"/>
                  </a:cxn>
                  <a:cxn ang="0">
                    <a:pos x="163" y="202"/>
                  </a:cxn>
                  <a:cxn ang="0">
                    <a:pos x="103" y="229"/>
                  </a:cxn>
                  <a:cxn ang="0">
                    <a:pos x="54" y="256"/>
                  </a:cxn>
                  <a:cxn ang="0">
                    <a:pos x="22" y="294"/>
                  </a:cxn>
                  <a:cxn ang="0">
                    <a:pos x="0" y="332"/>
                  </a:cxn>
                  <a:cxn ang="0">
                    <a:pos x="0" y="332"/>
                  </a:cxn>
                </a:cxnLst>
                <a:rect l="0" t="0" r="r" b="b"/>
                <a:pathLst>
                  <a:path w="1248" h="539">
                    <a:moveTo>
                      <a:pt x="0" y="332"/>
                    </a:moveTo>
                    <a:lnTo>
                      <a:pt x="0" y="360"/>
                    </a:lnTo>
                    <a:lnTo>
                      <a:pt x="5" y="387"/>
                    </a:lnTo>
                    <a:lnTo>
                      <a:pt x="27" y="414"/>
                    </a:lnTo>
                    <a:lnTo>
                      <a:pt x="54" y="436"/>
                    </a:lnTo>
                    <a:lnTo>
                      <a:pt x="92" y="463"/>
                    </a:lnTo>
                    <a:lnTo>
                      <a:pt x="141" y="490"/>
                    </a:lnTo>
                    <a:lnTo>
                      <a:pt x="195" y="512"/>
                    </a:lnTo>
                    <a:lnTo>
                      <a:pt x="255" y="539"/>
                    </a:lnTo>
                    <a:lnTo>
                      <a:pt x="212" y="517"/>
                    </a:lnTo>
                    <a:lnTo>
                      <a:pt x="179" y="490"/>
                    </a:lnTo>
                    <a:lnTo>
                      <a:pt x="157" y="468"/>
                    </a:lnTo>
                    <a:lnTo>
                      <a:pt x="141" y="447"/>
                    </a:lnTo>
                    <a:lnTo>
                      <a:pt x="136" y="425"/>
                    </a:lnTo>
                    <a:lnTo>
                      <a:pt x="136" y="403"/>
                    </a:lnTo>
                    <a:lnTo>
                      <a:pt x="141" y="381"/>
                    </a:lnTo>
                    <a:lnTo>
                      <a:pt x="157" y="365"/>
                    </a:lnTo>
                    <a:lnTo>
                      <a:pt x="179" y="343"/>
                    </a:lnTo>
                    <a:lnTo>
                      <a:pt x="201" y="327"/>
                    </a:lnTo>
                    <a:lnTo>
                      <a:pt x="266" y="294"/>
                    </a:lnTo>
                    <a:lnTo>
                      <a:pt x="353" y="262"/>
                    </a:lnTo>
                    <a:lnTo>
                      <a:pt x="445" y="234"/>
                    </a:lnTo>
                    <a:lnTo>
                      <a:pt x="554" y="213"/>
                    </a:lnTo>
                    <a:lnTo>
                      <a:pt x="662" y="191"/>
                    </a:lnTo>
                    <a:lnTo>
                      <a:pt x="890" y="153"/>
                    </a:lnTo>
                    <a:lnTo>
                      <a:pt x="993" y="136"/>
                    </a:lnTo>
                    <a:lnTo>
                      <a:pt x="1091" y="120"/>
                    </a:lnTo>
                    <a:lnTo>
                      <a:pt x="1178" y="115"/>
                    </a:lnTo>
                    <a:lnTo>
                      <a:pt x="1248" y="104"/>
                    </a:lnTo>
                    <a:lnTo>
                      <a:pt x="1248" y="0"/>
                    </a:lnTo>
                    <a:lnTo>
                      <a:pt x="1161" y="22"/>
                    </a:lnTo>
                    <a:lnTo>
                      <a:pt x="1069" y="38"/>
                    </a:lnTo>
                    <a:lnTo>
                      <a:pt x="874" y="71"/>
                    </a:lnTo>
                    <a:lnTo>
                      <a:pt x="673" y="93"/>
                    </a:lnTo>
                    <a:lnTo>
                      <a:pt x="483" y="126"/>
                    </a:lnTo>
                    <a:lnTo>
                      <a:pt x="391" y="142"/>
                    </a:lnTo>
                    <a:lnTo>
                      <a:pt x="309" y="158"/>
                    </a:lnTo>
                    <a:lnTo>
                      <a:pt x="228" y="180"/>
                    </a:lnTo>
                    <a:lnTo>
                      <a:pt x="163" y="202"/>
                    </a:lnTo>
                    <a:lnTo>
                      <a:pt x="103" y="229"/>
                    </a:lnTo>
                    <a:lnTo>
                      <a:pt x="54" y="256"/>
                    </a:lnTo>
                    <a:lnTo>
                      <a:pt x="22" y="294"/>
                    </a:lnTo>
                    <a:lnTo>
                      <a:pt x="0" y="332"/>
                    </a:lnTo>
                    <a:lnTo>
                      <a:pt x="0" y="332"/>
                    </a:lnTo>
                    <a:close/>
                  </a:path>
                </a:pathLst>
              </a:custGeom>
              <a:gradFill rotWithShape="0">
                <a:gsLst>
                  <a:gs pos="0">
                    <a:schemeClr val="bg1">
                      <a:gamma/>
                      <a:shade val="87843"/>
                      <a:invGamma/>
                    </a:schemeClr>
                  </a:gs>
                  <a:gs pos="100000">
                    <a:schemeClr val="bg1"/>
                  </a:gs>
                </a:gsLst>
                <a:lin ang="2700000" scaled="1"/>
              </a:gradFill>
              <a:ln w="9525">
                <a:noFill/>
                <a:round/>
                <a:headEnd/>
                <a:tailEnd/>
              </a:ln>
            </p:spPr>
            <p:txBody>
              <a:bodyPr/>
              <a:lstStyle/>
              <a:p>
                <a:pPr>
                  <a:defRPr/>
                </a:pPr>
                <a:endParaRPr lang="en-US">
                  <a:latin typeface="Garamond" pitchFamily="-109" charset="0"/>
                  <a:ea typeface="+mn-ea"/>
                  <a:cs typeface="Arial" charset="0"/>
                </a:endParaRPr>
              </a:p>
            </p:txBody>
          </p:sp>
        </p:grpSp>
        <p:sp>
          <p:nvSpPr>
            <p:cNvPr id="11275" name="Freeform 11"/>
            <p:cNvSpPr>
              <a:spLocks/>
            </p:cNvSpPr>
            <p:nvPr/>
          </p:nvSpPr>
          <p:spPr bwMode="hidden">
            <a:xfrm>
              <a:off x="3322" y="1341"/>
              <a:ext cx="1825" cy="1537"/>
            </a:xfrm>
            <a:custGeom>
              <a:avLst/>
              <a:gdLst/>
              <a:ahLst/>
              <a:cxnLst>
                <a:cxn ang="0">
                  <a:pos x="982" y="1061"/>
                </a:cxn>
                <a:cxn ang="0">
                  <a:pos x="1357" y="1012"/>
                </a:cxn>
                <a:cxn ang="0">
                  <a:pos x="1666" y="957"/>
                </a:cxn>
                <a:cxn ang="0">
                  <a:pos x="1916" y="897"/>
                </a:cxn>
                <a:cxn ang="0">
                  <a:pos x="2100" y="832"/>
                </a:cxn>
                <a:cxn ang="0">
                  <a:pos x="2220" y="756"/>
                </a:cxn>
                <a:cxn ang="0">
                  <a:pos x="2285" y="669"/>
                </a:cxn>
                <a:cxn ang="0">
                  <a:pos x="2290" y="560"/>
                </a:cxn>
                <a:cxn ang="0">
                  <a:pos x="2241" y="457"/>
                </a:cxn>
                <a:cxn ang="0">
                  <a:pos x="2144" y="364"/>
                </a:cxn>
                <a:cxn ang="0">
                  <a:pos x="2008" y="277"/>
                </a:cxn>
                <a:cxn ang="0">
                  <a:pos x="1769" y="157"/>
                </a:cxn>
                <a:cxn ang="0">
                  <a:pos x="1612" y="92"/>
                </a:cxn>
                <a:cxn ang="0">
                  <a:pos x="1476" y="43"/>
                </a:cxn>
                <a:cxn ang="0">
                  <a:pos x="1384" y="10"/>
                </a:cxn>
                <a:cxn ang="0">
                  <a:pos x="1346" y="0"/>
                </a:cxn>
                <a:cxn ang="0">
                  <a:pos x="1655" y="119"/>
                </a:cxn>
                <a:cxn ang="0">
                  <a:pos x="1948" y="255"/>
                </a:cxn>
                <a:cxn ang="0">
                  <a:pos x="2068" y="326"/>
                </a:cxn>
                <a:cxn ang="0">
                  <a:pos x="2171" y="402"/>
                </a:cxn>
                <a:cxn ang="0">
                  <a:pos x="2236" y="478"/>
                </a:cxn>
                <a:cxn ang="0">
                  <a:pos x="2263" y="560"/>
                </a:cxn>
                <a:cxn ang="0">
                  <a:pos x="2241" y="636"/>
                </a:cxn>
                <a:cxn ang="0">
                  <a:pos x="2171" y="702"/>
                </a:cxn>
                <a:cxn ang="0">
                  <a:pos x="2062" y="756"/>
                </a:cxn>
                <a:cxn ang="0">
                  <a:pos x="1921" y="800"/>
                </a:cxn>
                <a:cxn ang="0">
                  <a:pos x="1748" y="843"/>
                </a:cxn>
                <a:cxn ang="0">
                  <a:pos x="1351" y="908"/>
                </a:cxn>
                <a:cxn ang="0">
                  <a:pos x="923" y="968"/>
                </a:cxn>
                <a:cxn ang="0">
                  <a:pos x="521" y="1028"/>
                </a:cxn>
                <a:cxn ang="0">
                  <a:pos x="353" y="1066"/>
                </a:cxn>
                <a:cxn ang="0">
                  <a:pos x="206" y="1104"/>
                </a:cxn>
                <a:cxn ang="0">
                  <a:pos x="92" y="1148"/>
                </a:cxn>
                <a:cxn ang="0">
                  <a:pos x="22" y="1202"/>
                </a:cxn>
                <a:cxn ang="0">
                  <a:pos x="0" y="1262"/>
                </a:cxn>
                <a:cxn ang="0">
                  <a:pos x="27" y="1327"/>
                </a:cxn>
                <a:cxn ang="0">
                  <a:pos x="98" y="1382"/>
                </a:cxn>
                <a:cxn ang="0">
                  <a:pos x="196" y="1425"/>
                </a:cxn>
                <a:cxn ang="0">
                  <a:pos x="326" y="1469"/>
                </a:cxn>
                <a:cxn ang="0">
                  <a:pos x="217" y="1414"/>
                </a:cxn>
                <a:cxn ang="0">
                  <a:pos x="147" y="1360"/>
                </a:cxn>
                <a:cxn ang="0">
                  <a:pos x="120" y="1306"/>
                </a:cxn>
                <a:cxn ang="0">
                  <a:pos x="141" y="1257"/>
                </a:cxn>
                <a:cxn ang="0">
                  <a:pos x="212" y="1208"/>
                </a:cxn>
                <a:cxn ang="0">
                  <a:pos x="342" y="1164"/>
                </a:cxn>
                <a:cxn ang="0">
                  <a:pos x="527" y="1121"/>
                </a:cxn>
                <a:cxn ang="0">
                  <a:pos x="771" y="1088"/>
                </a:cxn>
              </a:cxnLst>
              <a:rect l="0" t="0" r="r" b="b"/>
              <a:pathLst>
                <a:path w="2296" h="1469">
                  <a:moveTo>
                    <a:pt x="771" y="1088"/>
                  </a:moveTo>
                  <a:lnTo>
                    <a:pt x="982" y="1061"/>
                  </a:lnTo>
                  <a:lnTo>
                    <a:pt x="1178" y="1034"/>
                  </a:lnTo>
                  <a:lnTo>
                    <a:pt x="1357" y="1012"/>
                  </a:lnTo>
                  <a:lnTo>
                    <a:pt x="1520" y="985"/>
                  </a:lnTo>
                  <a:lnTo>
                    <a:pt x="1666" y="957"/>
                  </a:lnTo>
                  <a:lnTo>
                    <a:pt x="1796" y="930"/>
                  </a:lnTo>
                  <a:lnTo>
                    <a:pt x="1916" y="897"/>
                  </a:lnTo>
                  <a:lnTo>
                    <a:pt x="2013" y="870"/>
                  </a:lnTo>
                  <a:lnTo>
                    <a:pt x="2100" y="832"/>
                  </a:lnTo>
                  <a:lnTo>
                    <a:pt x="2171" y="800"/>
                  </a:lnTo>
                  <a:lnTo>
                    <a:pt x="2220" y="756"/>
                  </a:lnTo>
                  <a:lnTo>
                    <a:pt x="2263" y="712"/>
                  </a:lnTo>
                  <a:lnTo>
                    <a:pt x="2285" y="669"/>
                  </a:lnTo>
                  <a:lnTo>
                    <a:pt x="2296" y="614"/>
                  </a:lnTo>
                  <a:lnTo>
                    <a:pt x="2290" y="560"/>
                  </a:lnTo>
                  <a:lnTo>
                    <a:pt x="2269" y="500"/>
                  </a:lnTo>
                  <a:lnTo>
                    <a:pt x="2241" y="457"/>
                  </a:lnTo>
                  <a:lnTo>
                    <a:pt x="2198" y="408"/>
                  </a:lnTo>
                  <a:lnTo>
                    <a:pt x="2144" y="364"/>
                  </a:lnTo>
                  <a:lnTo>
                    <a:pt x="2079" y="321"/>
                  </a:lnTo>
                  <a:lnTo>
                    <a:pt x="2008" y="277"/>
                  </a:lnTo>
                  <a:lnTo>
                    <a:pt x="1927" y="234"/>
                  </a:lnTo>
                  <a:lnTo>
                    <a:pt x="1769" y="157"/>
                  </a:lnTo>
                  <a:lnTo>
                    <a:pt x="1688" y="125"/>
                  </a:lnTo>
                  <a:lnTo>
                    <a:pt x="1612" y="92"/>
                  </a:lnTo>
                  <a:lnTo>
                    <a:pt x="1536" y="65"/>
                  </a:lnTo>
                  <a:lnTo>
                    <a:pt x="1476" y="43"/>
                  </a:lnTo>
                  <a:lnTo>
                    <a:pt x="1422" y="27"/>
                  </a:lnTo>
                  <a:lnTo>
                    <a:pt x="1384" y="10"/>
                  </a:lnTo>
                  <a:lnTo>
                    <a:pt x="1357" y="5"/>
                  </a:lnTo>
                  <a:lnTo>
                    <a:pt x="1346" y="0"/>
                  </a:lnTo>
                  <a:lnTo>
                    <a:pt x="1498" y="54"/>
                  </a:lnTo>
                  <a:lnTo>
                    <a:pt x="1655" y="119"/>
                  </a:lnTo>
                  <a:lnTo>
                    <a:pt x="1807" y="185"/>
                  </a:lnTo>
                  <a:lnTo>
                    <a:pt x="1948" y="255"/>
                  </a:lnTo>
                  <a:lnTo>
                    <a:pt x="2013" y="288"/>
                  </a:lnTo>
                  <a:lnTo>
                    <a:pt x="2068" y="326"/>
                  </a:lnTo>
                  <a:lnTo>
                    <a:pt x="2122" y="364"/>
                  </a:lnTo>
                  <a:lnTo>
                    <a:pt x="2171" y="402"/>
                  </a:lnTo>
                  <a:lnTo>
                    <a:pt x="2209" y="440"/>
                  </a:lnTo>
                  <a:lnTo>
                    <a:pt x="2236" y="478"/>
                  </a:lnTo>
                  <a:lnTo>
                    <a:pt x="2252" y="522"/>
                  </a:lnTo>
                  <a:lnTo>
                    <a:pt x="2263" y="560"/>
                  </a:lnTo>
                  <a:lnTo>
                    <a:pt x="2258" y="598"/>
                  </a:lnTo>
                  <a:lnTo>
                    <a:pt x="2241" y="636"/>
                  </a:lnTo>
                  <a:lnTo>
                    <a:pt x="2214" y="669"/>
                  </a:lnTo>
                  <a:lnTo>
                    <a:pt x="2171" y="702"/>
                  </a:lnTo>
                  <a:lnTo>
                    <a:pt x="2122" y="729"/>
                  </a:lnTo>
                  <a:lnTo>
                    <a:pt x="2062" y="756"/>
                  </a:lnTo>
                  <a:lnTo>
                    <a:pt x="1997" y="778"/>
                  </a:lnTo>
                  <a:lnTo>
                    <a:pt x="1921" y="800"/>
                  </a:lnTo>
                  <a:lnTo>
                    <a:pt x="1834" y="821"/>
                  </a:lnTo>
                  <a:lnTo>
                    <a:pt x="1748" y="843"/>
                  </a:lnTo>
                  <a:lnTo>
                    <a:pt x="1552" y="876"/>
                  </a:lnTo>
                  <a:lnTo>
                    <a:pt x="1351" y="908"/>
                  </a:lnTo>
                  <a:lnTo>
                    <a:pt x="1134" y="941"/>
                  </a:lnTo>
                  <a:lnTo>
                    <a:pt x="923" y="968"/>
                  </a:lnTo>
                  <a:lnTo>
                    <a:pt x="716" y="995"/>
                  </a:lnTo>
                  <a:lnTo>
                    <a:pt x="521" y="1028"/>
                  </a:lnTo>
                  <a:lnTo>
                    <a:pt x="434" y="1044"/>
                  </a:lnTo>
                  <a:lnTo>
                    <a:pt x="353" y="1066"/>
                  </a:lnTo>
                  <a:lnTo>
                    <a:pt x="277" y="1082"/>
                  </a:lnTo>
                  <a:lnTo>
                    <a:pt x="206" y="1104"/>
                  </a:lnTo>
                  <a:lnTo>
                    <a:pt x="147" y="1126"/>
                  </a:lnTo>
                  <a:lnTo>
                    <a:pt x="92" y="1148"/>
                  </a:lnTo>
                  <a:lnTo>
                    <a:pt x="54" y="1175"/>
                  </a:lnTo>
                  <a:lnTo>
                    <a:pt x="22" y="1202"/>
                  </a:lnTo>
                  <a:lnTo>
                    <a:pt x="6" y="1229"/>
                  </a:lnTo>
                  <a:lnTo>
                    <a:pt x="0" y="1262"/>
                  </a:lnTo>
                  <a:lnTo>
                    <a:pt x="11" y="1295"/>
                  </a:lnTo>
                  <a:lnTo>
                    <a:pt x="27" y="1327"/>
                  </a:lnTo>
                  <a:lnTo>
                    <a:pt x="54" y="1355"/>
                  </a:lnTo>
                  <a:lnTo>
                    <a:pt x="98" y="1382"/>
                  </a:lnTo>
                  <a:lnTo>
                    <a:pt x="141" y="1404"/>
                  </a:lnTo>
                  <a:lnTo>
                    <a:pt x="196" y="1425"/>
                  </a:lnTo>
                  <a:lnTo>
                    <a:pt x="261" y="1447"/>
                  </a:lnTo>
                  <a:lnTo>
                    <a:pt x="326" y="1469"/>
                  </a:lnTo>
                  <a:lnTo>
                    <a:pt x="266" y="1442"/>
                  </a:lnTo>
                  <a:lnTo>
                    <a:pt x="217" y="1414"/>
                  </a:lnTo>
                  <a:lnTo>
                    <a:pt x="174" y="1387"/>
                  </a:lnTo>
                  <a:lnTo>
                    <a:pt x="147" y="1360"/>
                  </a:lnTo>
                  <a:lnTo>
                    <a:pt x="125" y="1333"/>
                  </a:lnTo>
                  <a:lnTo>
                    <a:pt x="120" y="1306"/>
                  </a:lnTo>
                  <a:lnTo>
                    <a:pt x="125" y="1278"/>
                  </a:lnTo>
                  <a:lnTo>
                    <a:pt x="141" y="1257"/>
                  </a:lnTo>
                  <a:lnTo>
                    <a:pt x="174" y="1229"/>
                  </a:lnTo>
                  <a:lnTo>
                    <a:pt x="212" y="1208"/>
                  </a:lnTo>
                  <a:lnTo>
                    <a:pt x="272" y="1186"/>
                  </a:lnTo>
                  <a:lnTo>
                    <a:pt x="342" y="1164"/>
                  </a:lnTo>
                  <a:lnTo>
                    <a:pt x="423" y="1142"/>
                  </a:lnTo>
                  <a:lnTo>
                    <a:pt x="527" y="1121"/>
                  </a:lnTo>
                  <a:lnTo>
                    <a:pt x="641" y="1104"/>
                  </a:lnTo>
                  <a:lnTo>
                    <a:pt x="771" y="1088"/>
                  </a:lnTo>
                  <a:lnTo>
                    <a:pt x="771" y="1088"/>
                  </a:lnTo>
                  <a:close/>
                </a:path>
              </a:pathLst>
            </a:custGeom>
            <a:gradFill rotWithShape="0">
              <a:gsLst>
                <a:gs pos="0">
                  <a:schemeClr val="bg1">
                    <a:gamma/>
                    <a:shade val="84706"/>
                    <a:invGamma/>
                  </a:schemeClr>
                </a:gs>
                <a:gs pos="100000">
                  <a:schemeClr val="bg1"/>
                </a:gs>
              </a:gsLst>
              <a:lin ang="2700000" scaled="1"/>
            </a:gra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en-US">
                <a:latin typeface="Garamond" pitchFamily="-109" charset="0"/>
                <a:ea typeface="+mn-ea"/>
                <a:cs typeface="Arial" charset="0"/>
              </a:endParaRPr>
            </a:p>
          </p:txBody>
        </p:sp>
        <p:sp>
          <p:nvSpPr>
            <p:cNvPr id="1034" name="Freeform 12"/>
            <p:cNvSpPr>
              <a:spLocks/>
            </p:cNvSpPr>
            <p:nvPr/>
          </p:nvSpPr>
          <p:spPr bwMode="hidden">
            <a:xfrm>
              <a:off x="0" y="0"/>
              <a:ext cx="5758" cy="1776"/>
            </a:xfrm>
            <a:custGeom>
              <a:avLst/>
              <a:gdLst>
                <a:gd name="T0" fmla="*/ 0 w 5740"/>
                <a:gd name="T1" fmla="*/ 0 h 1906"/>
                <a:gd name="T2" fmla="*/ 0 w 5740"/>
                <a:gd name="T3" fmla="*/ 941 h 1906"/>
                <a:gd name="T4" fmla="*/ 5921 w 5740"/>
                <a:gd name="T5" fmla="*/ 941 h 1906"/>
                <a:gd name="T6" fmla="*/ 5921 w 5740"/>
                <a:gd name="T7" fmla="*/ 0 h 1906"/>
                <a:gd name="T8" fmla="*/ 0 w 5740"/>
                <a:gd name="T9" fmla="*/ 0 h 1906"/>
                <a:gd name="T10" fmla="*/ 0 w 5740"/>
                <a:gd name="T11" fmla="*/ 0 h 190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740" h="1906">
                  <a:moveTo>
                    <a:pt x="0" y="0"/>
                  </a:moveTo>
                  <a:lnTo>
                    <a:pt x="0" y="1906"/>
                  </a:lnTo>
                  <a:lnTo>
                    <a:pt x="5740" y="1906"/>
                  </a:lnTo>
                  <a:lnTo>
                    <a:pt x="5740" y="0"/>
                  </a:lnTo>
                  <a:lnTo>
                    <a:pt x="0" y="0"/>
                  </a:lnTo>
                  <a:close/>
                </a:path>
              </a:pathLst>
            </a:cu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540000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11277" name="Rectangle 13"/>
          <p:cNvSpPr>
            <a:spLocks noGrp="1" noRot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1278" name="Rectangle 1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rgbClr val="BCBCBC"/>
                </a:solidFill>
                <a:latin typeface="Arial" charset="0"/>
                <a:ea typeface="+mn-ea"/>
                <a:cs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79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4350" r:id="rId1"/>
    <p:sldLayoutId id="2147484351" r:id="rId2"/>
    <p:sldLayoutId id="2147484352" r:id="rId3"/>
    <p:sldLayoutId id="2147484353" r:id="rId4"/>
    <p:sldLayoutId id="2147484354" r:id="rId5"/>
    <p:sldLayoutId id="2147484355" r:id="rId6"/>
    <p:sldLayoutId id="2147484356" r:id="rId7"/>
    <p:sldLayoutId id="2147484357" r:id="rId8"/>
    <p:sldLayoutId id="2147484358" r:id="rId9"/>
    <p:sldLayoutId id="2147484359" r:id="rId10"/>
    <p:sldLayoutId id="2147484360" r:id="rId11"/>
    <p:sldLayoutId id="2147484349" r:id="rId12"/>
    <p:sldLayoutId id="2147484361" r:id="rId13"/>
    <p:sldLayoutId id="2147484362" r:id="rId14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+mj-lt"/>
          <a:ea typeface="ＭＳ Ｐゴシック" charset="0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Garamond" pitchFamily="18" charset="0"/>
          <a:ea typeface="ＭＳ Ｐゴシック" charset="0"/>
          <a:cs typeface="Arial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Garamond" pitchFamily="18" charset="0"/>
          <a:ea typeface="ＭＳ Ｐゴシック" charset="0"/>
          <a:cs typeface="Arial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Garamond" pitchFamily="18" charset="0"/>
          <a:ea typeface="ＭＳ Ｐゴシック" charset="0"/>
          <a:cs typeface="Arial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Garamond" pitchFamily="18" charset="0"/>
          <a:ea typeface="ＭＳ Ｐゴシック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Garamond" pitchFamily="18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Garamond" pitchFamily="18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Garamond" pitchFamily="18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000000"/>
            </a:outerShdw>
          </a:effectLst>
          <a:latin typeface="Garamond" pitchFamily="18" charset="0"/>
          <a:cs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charset="0"/>
        <a:buChar char="n"/>
        <a:defRPr sz="32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ＭＳ Ｐゴシック" charset="0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charset="0"/>
        <a:buChar char="n"/>
        <a:defRPr sz="28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Arial" pitchFamily="-109" charset="0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SzPct val="70000"/>
        <a:buFont typeface="Wingdings" charset="0"/>
        <a:buChar char="n"/>
        <a:defRPr sz="24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Arial" pitchFamily="-109" charset="0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0000"/>
        <a:buFont typeface="Wingdings" charset="0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Arial" pitchFamily="-109" charset="0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charset="0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ea typeface="Arial" pitchFamily="-109" charset="0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hlink"/>
        </a:buClr>
        <a:buSzPct val="70000"/>
        <a:buFont typeface="Wingdings" pitchFamily="2" charset="2"/>
        <a:buChar char="n"/>
        <a:defRPr sz="2000">
          <a:solidFill>
            <a:schemeClr val="tx1"/>
          </a:solidFill>
          <a:effectLst>
            <a:outerShdw blurRad="38100" dist="38100" dir="2700000" algn="tl">
              <a:srgbClr val="000000"/>
            </a:outerShdw>
          </a:effectLst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jpeg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5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7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3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sz="quarter"/>
          </p:nvPr>
        </p:nvSpPr>
        <p:spPr>
          <a:xfrm>
            <a:off x="685800" y="228600"/>
            <a:ext cx="7772400" cy="1920875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>
                <a:latin typeface="Garamond" charset="0"/>
                <a:cs typeface="Arial" charset="0"/>
              </a:rPr>
              <a:t>Antimicrobial PK/PD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sz="quarter" idx="1"/>
          </p:nvPr>
        </p:nvSpPr>
        <p:spPr>
          <a:xfrm>
            <a:off x="0" y="6019800"/>
            <a:ext cx="9144000" cy="762000"/>
          </a:xfrm>
        </p:spPr>
        <p:txBody>
          <a:bodyPr/>
          <a:lstStyle/>
          <a:p>
            <a:pPr eaLnBrk="1" hangingPunct="1">
              <a:buFont typeface="Wingdings" charset="0"/>
              <a:buNone/>
              <a:defRPr/>
            </a:pPr>
            <a:r>
              <a:rPr lang="en-US" dirty="0">
                <a:latin typeface="Garamond" charset="0"/>
                <a:cs typeface="Arial" charset="0"/>
              </a:rPr>
              <a:t>Jason C. Gallagher, Pharm.D., </a:t>
            </a:r>
            <a:r>
              <a:rPr lang="en-US" dirty="0" smtClean="0">
                <a:latin typeface="Garamond" charset="0"/>
                <a:cs typeface="Arial" charset="0"/>
              </a:rPr>
              <a:t>FCCP, BCPS</a:t>
            </a:r>
            <a:endParaRPr lang="en-US" dirty="0">
              <a:latin typeface="Garamond" charset="0"/>
              <a:cs typeface="Arial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2286000"/>
            <a:ext cx="3733800" cy="30940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752600"/>
            <a:ext cx="3887788" cy="2209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2600" y="4114800"/>
            <a:ext cx="1828800" cy="19113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4000">
                <a:latin typeface="Garamond" charset="0"/>
                <a:cs typeface="Arial" charset="0"/>
              </a:rPr>
              <a:t>Pharmacokinetics</a:t>
            </a:r>
            <a:br>
              <a:rPr lang="en-US" sz="4000">
                <a:latin typeface="Garamond" charset="0"/>
                <a:cs typeface="Arial" charset="0"/>
              </a:rPr>
            </a:br>
            <a:r>
              <a:rPr lang="en-US" sz="3200">
                <a:latin typeface="Garamond" charset="0"/>
                <a:cs typeface="Arial" charset="0"/>
              </a:rPr>
              <a:t>Absorption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Is drug orally absorbed?  If so, is oral absorption desirable for the infection being treated?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Vancomycin and </a:t>
            </a:r>
            <a:r>
              <a:rPr lang="en-US" i="1">
                <a:latin typeface="Garamond" charset="0"/>
                <a:ea typeface="Arial" charset="0"/>
                <a:cs typeface="Arial" charset="0"/>
              </a:rPr>
              <a:t>C. difficile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Aminoglycosides</a:t>
            </a:r>
          </a:p>
          <a:p>
            <a:pPr lvl="2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Systemic infections</a:t>
            </a:r>
          </a:p>
          <a:p>
            <a:pPr lvl="2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Pre-op for GI surgery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Fluoroquinolones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Pharmacokinetics</a:t>
            </a:r>
            <a:br>
              <a:rPr lang="en-US">
                <a:latin typeface="Garamond" charset="0"/>
                <a:cs typeface="Arial" charset="0"/>
              </a:rPr>
            </a:br>
            <a:r>
              <a:rPr lang="en-US" sz="3600">
                <a:latin typeface="Garamond" charset="0"/>
                <a:cs typeface="Arial" charset="0"/>
              </a:rPr>
              <a:t>Absorption</a:t>
            </a:r>
            <a:endParaRPr lang="en-US">
              <a:latin typeface="Garamond" charset="0"/>
              <a:cs typeface="Arial" charset="0"/>
            </a:endParaRPr>
          </a:p>
        </p:txBody>
      </p:sp>
      <p:sp>
        <p:nvSpPr>
          <p:cNvPr id="3891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latin typeface="Garamond" charset="0"/>
                <a:cs typeface="Arial" charset="0"/>
              </a:rPr>
              <a:t>Types of IV -&gt; oral switches</a:t>
            </a:r>
          </a:p>
          <a:p>
            <a:pPr lvl="1" eaLnBrk="1" hangingPunct="1">
              <a:defRPr/>
            </a:pPr>
            <a:r>
              <a:rPr lang="en-US" dirty="0">
                <a:latin typeface="Garamond" charset="0"/>
                <a:ea typeface="Arial" charset="0"/>
                <a:cs typeface="Arial" charset="0"/>
              </a:rPr>
              <a:t>Equivalent</a:t>
            </a:r>
          </a:p>
          <a:p>
            <a:pPr lvl="1" eaLnBrk="1" hangingPunct="1">
              <a:defRPr/>
            </a:pPr>
            <a:r>
              <a:rPr lang="en-US" dirty="0">
                <a:latin typeface="Garamond" charset="0"/>
                <a:ea typeface="Arial" charset="0"/>
                <a:cs typeface="Arial" charset="0"/>
              </a:rPr>
              <a:t>Parallel</a:t>
            </a:r>
          </a:p>
          <a:p>
            <a:pPr lvl="1" eaLnBrk="1" hangingPunct="1">
              <a:defRPr/>
            </a:pPr>
            <a:r>
              <a:rPr lang="en-US" dirty="0" err="1">
                <a:latin typeface="Garamond" charset="0"/>
                <a:ea typeface="Arial" charset="0"/>
                <a:cs typeface="Arial" charset="0"/>
              </a:rPr>
              <a:t>Stepdown</a:t>
            </a:r>
            <a:endParaRPr lang="en-US" dirty="0">
              <a:latin typeface="Garamond" charset="0"/>
              <a:ea typeface="Arial" charset="0"/>
              <a:cs typeface="Arial" charset="0"/>
            </a:endParaRPr>
          </a:p>
          <a:p>
            <a:pPr eaLnBrk="1" hangingPunct="1">
              <a:defRPr/>
            </a:pPr>
            <a:r>
              <a:rPr lang="en-US" dirty="0">
                <a:latin typeface="Garamond" charset="0"/>
                <a:cs typeface="Arial" charset="0"/>
              </a:rPr>
              <a:t>Watch your patient characteristics</a:t>
            </a:r>
          </a:p>
          <a:p>
            <a:pPr lvl="1" eaLnBrk="1" hangingPunct="1">
              <a:defRPr/>
            </a:pPr>
            <a:endParaRPr lang="en-US" dirty="0">
              <a:latin typeface="Garamond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4000">
                <a:latin typeface="Garamond" charset="0"/>
                <a:cs typeface="Arial" charset="0"/>
              </a:rPr>
              <a:t>Pharmacokinetics</a:t>
            </a:r>
            <a:br>
              <a:rPr lang="en-US" sz="4000">
                <a:latin typeface="Garamond" charset="0"/>
                <a:cs typeface="Arial" charset="0"/>
              </a:rPr>
            </a:br>
            <a:r>
              <a:rPr lang="en-US" sz="3200">
                <a:latin typeface="Garamond" charset="0"/>
                <a:cs typeface="Arial" charset="0"/>
              </a:rPr>
              <a:t>Distribution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4648200"/>
          </a:xfrm>
        </p:spPr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Tissue penetration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Good – urine, kidney, soft tissues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Bad – prostate, eye, </a:t>
            </a:r>
            <a:r>
              <a:rPr lang="en-US" u="sng">
                <a:latin typeface="Garamond" charset="0"/>
                <a:ea typeface="Arial" charset="0"/>
                <a:cs typeface="Arial" charset="0"/>
              </a:rPr>
              <a:t>abscess</a:t>
            </a:r>
            <a:r>
              <a:rPr lang="en-US">
                <a:latin typeface="Garamond" charset="0"/>
                <a:ea typeface="Arial" charset="0"/>
                <a:cs typeface="Arial" charset="0"/>
              </a:rPr>
              <a:t>, vegetation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Variable – CNS</a:t>
            </a:r>
          </a:p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Patient factors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Poor circulation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Altered volumes of distribution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Obesity</a:t>
            </a:r>
          </a:p>
        </p:txBody>
      </p:sp>
      <p:sp>
        <p:nvSpPr>
          <p:cNvPr id="2" name="Rectangle 1"/>
          <p:cNvSpPr/>
          <p:nvPr/>
        </p:nvSpPr>
        <p:spPr>
          <a:xfrm>
            <a:off x="4267200" y="3657600"/>
            <a:ext cx="5029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alibri" charset="0"/>
              </a:rPr>
              <a:t>Abscess </a:t>
            </a:r>
            <a:r>
              <a:rPr lang="en-US" dirty="0" smtClean="0">
                <a:latin typeface="Calibri" charset="0"/>
              </a:rPr>
              <a:t>should to </a:t>
            </a:r>
            <a:r>
              <a:rPr lang="en-US" dirty="0">
                <a:latin typeface="Calibri" charset="0"/>
              </a:rPr>
              <a:t>be drained b/c no drug will go in</a:t>
            </a:r>
            <a:endParaRPr lang="en-US" dirty="0">
              <a:latin typeface="Calibri" charset="0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759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2819400"/>
            <a:ext cx="4270375" cy="350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Distribution Matters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Font typeface="Wingdings" charset="0"/>
              <a:buNone/>
              <a:defRPr/>
            </a:pPr>
            <a:r>
              <a:rPr lang="en-US" i="1" dirty="0" err="1" smtClean="0"/>
              <a:t>Klebseilla</a:t>
            </a:r>
            <a:r>
              <a:rPr lang="en-US" i="1" dirty="0" smtClean="0"/>
              <a:t> pneumoniae </a:t>
            </a:r>
            <a:r>
              <a:rPr lang="en-US" dirty="0" smtClean="0"/>
              <a:t>infection of the:</a:t>
            </a:r>
          </a:p>
          <a:p>
            <a:pPr marL="0" indent="0">
              <a:buFont typeface="Wingdings" charset="0"/>
              <a:buNone/>
              <a:defRPr/>
            </a:pPr>
            <a:endParaRPr lang="en-US" i="1" dirty="0"/>
          </a:p>
          <a:p>
            <a:pPr marL="0" indent="0">
              <a:buFont typeface="Wingdings" charset="0"/>
              <a:buNone/>
              <a:defRPr/>
            </a:pPr>
            <a:endParaRPr lang="en-US" i="1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38800" y="2209800"/>
            <a:ext cx="3048000" cy="3916363"/>
          </a:xfrm>
        </p:spPr>
        <p:txBody>
          <a:bodyPr/>
          <a:lstStyle/>
          <a:p>
            <a:pPr marL="0" indent="0">
              <a:buFont typeface="Wingdings" charset="0"/>
              <a:buNone/>
              <a:defRPr/>
            </a:pPr>
            <a:r>
              <a:rPr lang="en-US" u="sng" dirty="0" smtClean="0"/>
              <a:t>Susceptible to: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dirty="0" smtClean="0"/>
              <a:t>Ceftriaxone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dirty="0" err="1" smtClean="0"/>
              <a:t>Imipenem</a:t>
            </a:r>
            <a:r>
              <a:rPr lang="en-US" dirty="0" smtClean="0"/>
              <a:t>/</a:t>
            </a:r>
            <a:r>
              <a:rPr lang="en-US" dirty="0" err="1" smtClean="0"/>
              <a:t>cilastatin</a:t>
            </a:r>
            <a:endParaRPr lang="en-US" dirty="0" smtClean="0"/>
          </a:p>
          <a:p>
            <a:pPr marL="0" indent="0">
              <a:buFont typeface="Wingdings" charset="0"/>
              <a:buNone/>
              <a:defRPr/>
            </a:pPr>
            <a:r>
              <a:rPr lang="en-US" dirty="0" smtClean="0"/>
              <a:t>Moxifloxacin</a:t>
            </a:r>
          </a:p>
          <a:p>
            <a:pPr marL="0" indent="0">
              <a:buFont typeface="Wingdings" charset="0"/>
              <a:buNone/>
              <a:defRPr/>
            </a:pPr>
            <a:r>
              <a:rPr lang="en-US" dirty="0" err="1" smtClean="0"/>
              <a:t>Piperacillin</a:t>
            </a:r>
            <a:r>
              <a:rPr lang="en-US" dirty="0" smtClean="0"/>
              <a:t>/</a:t>
            </a:r>
            <a:r>
              <a:rPr lang="en-US" dirty="0" err="1" smtClean="0"/>
              <a:t>tazobactam</a:t>
            </a:r>
            <a:endParaRPr lang="en-US" dirty="0" smtClean="0"/>
          </a:p>
          <a:p>
            <a:pPr marL="0" indent="0">
              <a:buFont typeface="Wingdings" charset="0"/>
              <a:buNone/>
              <a:defRPr/>
            </a:pPr>
            <a:r>
              <a:rPr lang="en-US" dirty="0" smtClean="0"/>
              <a:t>Tobramycin</a:t>
            </a:r>
          </a:p>
          <a:p>
            <a:pPr marL="0" indent="0">
              <a:buFont typeface="Wingdings" charset="0"/>
              <a:buNone/>
              <a:defRPr/>
            </a:pPr>
            <a:endParaRPr lang="en-US" dirty="0" smtClean="0"/>
          </a:p>
          <a:p>
            <a:pPr marL="0" indent="0">
              <a:buFont typeface="Wingdings" charset="0"/>
              <a:buNone/>
              <a:defRPr/>
            </a:pPr>
            <a:endParaRPr lang="en-US" dirty="0" smtClean="0"/>
          </a:p>
          <a:p>
            <a:pPr marL="0" indent="0">
              <a:buFont typeface="Wingdings" charset="0"/>
              <a:buNone/>
              <a:defRPr/>
            </a:pPr>
            <a:endParaRPr lang="en-US" dirty="0" smtClean="0"/>
          </a:p>
          <a:p>
            <a:pPr marL="0" indent="0">
              <a:buFont typeface="Wingdings" charset="0"/>
              <a:buNone/>
              <a:defRPr/>
            </a:pPr>
            <a:endParaRPr lang="en-US" dirty="0"/>
          </a:p>
        </p:txBody>
      </p:sp>
      <p:pic>
        <p:nvPicPr>
          <p:cNvPr id="74757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667000"/>
            <a:ext cx="3352800" cy="3771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758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048000"/>
            <a:ext cx="4818063" cy="32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4"/>
          <p:cNvGrpSpPr>
            <a:grpSpLocks/>
          </p:cNvGrpSpPr>
          <p:nvPr/>
        </p:nvGrpSpPr>
        <p:grpSpPr bwMode="auto">
          <a:xfrm>
            <a:off x="5715000" y="4572000"/>
            <a:ext cx="1676400" cy="457200"/>
            <a:chOff x="5715000" y="4572000"/>
            <a:chExt cx="1676400" cy="457200"/>
          </a:xfrm>
        </p:grpSpPr>
        <p:cxnSp>
          <p:nvCxnSpPr>
            <p:cNvPr id="16" name="Straight Connector 15"/>
            <p:cNvCxnSpPr/>
            <p:nvPr/>
          </p:nvCxnSpPr>
          <p:spPr>
            <a:xfrm>
              <a:off x="5715000" y="4572000"/>
              <a:ext cx="16764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>
              <a:off x="5715000" y="5029200"/>
              <a:ext cx="1676400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Straight Connector 14"/>
          <p:cNvCxnSpPr/>
          <p:nvPr/>
        </p:nvCxnSpPr>
        <p:spPr>
          <a:xfrm>
            <a:off x="5715000" y="3505200"/>
            <a:ext cx="26670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715000" y="4038600"/>
            <a:ext cx="19050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5715000" y="5486400"/>
            <a:ext cx="18288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4756" name="Picture 6" descr="ventriculitis.jpe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2590800"/>
            <a:ext cx="3048000" cy="3998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4760" name="Picture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609850"/>
            <a:ext cx="3276600" cy="409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4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747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74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2" dur="500"/>
                                        <p:tgtEl>
                                          <p:spTgt spid="747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74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7475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74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2" dur="500"/>
                                        <p:tgtEl>
                                          <p:spTgt spid="747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74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Pharmacokinetics</a:t>
            </a:r>
            <a:br>
              <a:rPr lang="en-US">
                <a:latin typeface="Garamond" charset="0"/>
                <a:cs typeface="Arial" charset="0"/>
              </a:rPr>
            </a:br>
            <a:r>
              <a:rPr lang="en-US" sz="3200">
                <a:latin typeface="Garamond" charset="0"/>
                <a:cs typeface="Arial" charset="0"/>
              </a:rPr>
              <a:t>Metabolism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Hepatic disease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Can influence antibiotic choice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Examples: rifampin, caspofungin (antifungal)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Relatively few antibiotics are problematic in liver failure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Drug interactions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Mostly occur through cytochrome P450 induction/inhibition 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As a class, antibacterial antibiotics have relatively few </a:t>
            </a:r>
            <a:r>
              <a:rPr lang="en-US" i="1">
                <a:latin typeface="Garamond" charset="0"/>
                <a:ea typeface="Arial" charset="0"/>
                <a:cs typeface="Arial" charset="0"/>
              </a:rPr>
              <a:t>metabolic </a:t>
            </a:r>
            <a:r>
              <a:rPr lang="en-US">
                <a:latin typeface="Garamond" charset="0"/>
                <a:ea typeface="Arial" charset="0"/>
                <a:cs typeface="Arial" charset="0"/>
              </a:rPr>
              <a:t>drug interactions 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Many antifungals affect CYP450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DIs can occur due to overlapping toxicity</a:t>
            </a:r>
          </a:p>
          <a:p>
            <a:pPr>
              <a:defRPr/>
            </a:pPr>
            <a:endParaRPr lang="en-US">
              <a:latin typeface="Garamond" charset="0"/>
              <a:cs typeface="Arial" charset="0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latin typeface="Garamond" charset="0"/>
                <a:cs typeface="Arial" charset="0"/>
              </a:rPr>
              <a:t>Pharmacokinetics</a:t>
            </a:r>
            <a:br>
              <a:rPr lang="en-US" dirty="0">
                <a:latin typeface="Garamond" charset="0"/>
                <a:cs typeface="Arial" charset="0"/>
              </a:rPr>
            </a:br>
            <a:r>
              <a:rPr lang="en-US" sz="3200" dirty="0" smtClean="0">
                <a:latin typeface="Garamond" charset="0"/>
                <a:cs typeface="Arial" charset="0"/>
              </a:rPr>
              <a:t>Excretion</a:t>
            </a:r>
            <a:endParaRPr lang="en-US" dirty="0">
              <a:latin typeface="Garamond" charset="0"/>
              <a:cs typeface="Arial" charset="0"/>
            </a:endParaRP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charset="0"/>
              <a:buNone/>
              <a:defRPr/>
            </a:pPr>
            <a:r>
              <a:rPr lang="en-US">
                <a:latin typeface="Garamond" charset="0"/>
                <a:cs typeface="Arial" charset="0"/>
              </a:rPr>
              <a:t>How is the antibiotic removed from the body?</a:t>
            </a:r>
          </a:p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Effects of renal dysfunction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Dosing concerns</a:t>
            </a:r>
          </a:p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Nephrotoxicity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Usage issues</a:t>
            </a:r>
          </a:p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Extracorporeal elimination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Effects of hemodialysis</a:t>
            </a:r>
          </a:p>
          <a:p>
            <a:pPr lvl="2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Type of dialysis matters</a:t>
            </a:r>
          </a:p>
          <a:p>
            <a:pPr eaLnBrk="1" hangingPunct="1">
              <a:defRPr/>
            </a:pPr>
            <a:endParaRPr lang="en-US">
              <a:latin typeface="Garamond" charset="0"/>
              <a:cs typeface="Arial" charset="0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latin typeface="Garamond" charset="0"/>
                <a:cs typeface="Arial" charset="0"/>
              </a:rPr>
              <a:t>Pharmacokinetics</a:t>
            </a:r>
            <a:br>
              <a:rPr lang="en-US" dirty="0" smtClean="0">
                <a:latin typeface="Garamond" charset="0"/>
                <a:cs typeface="Arial" charset="0"/>
              </a:rPr>
            </a:br>
            <a:r>
              <a:rPr lang="en-US" sz="3200" dirty="0" smtClean="0">
                <a:latin typeface="Garamond" charset="0"/>
                <a:cs typeface="Arial" charset="0"/>
              </a:rPr>
              <a:t>Excretion</a:t>
            </a:r>
            <a:endParaRPr lang="en-US" dirty="0"/>
          </a:p>
        </p:txBody>
      </p:sp>
      <p:sp>
        <p:nvSpPr>
          <p:cNvPr id="48130" name="TextBox 4"/>
          <p:cNvSpPr txBox="1">
            <a:spLocks noChangeArrowheads="1"/>
          </p:cNvSpPr>
          <p:nvPr/>
        </p:nvSpPr>
        <p:spPr bwMode="auto">
          <a:xfrm rot="-5400000">
            <a:off x="-2909094" y="3610769"/>
            <a:ext cx="6188075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/>
              <a:t>Gilbert DN. </a:t>
            </a:r>
            <a:r>
              <a:rPr lang="en-US" sz="1600" i="1"/>
              <a:t>Clin J Am Soc Nephrol </a:t>
            </a:r>
            <a:r>
              <a:rPr lang="en-US" sz="1600"/>
              <a:t>2006;1:327-31.  </a:t>
            </a:r>
          </a:p>
        </p:txBody>
      </p:sp>
      <p:pic>
        <p:nvPicPr>
          <p:cNvPr id="48131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" y="0"/>
            <a:ext cx="830103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Pharmacodynamics</a:t>
            </a:r>
            <a:br>
              <a:rPr lang="en-US">
                <a:latin typeface="Garamond" charset="0"/>
                <a:cs typeface="Arial" charset="0"/>
              </a:rPr>
            </a:br>
            <a:r>
              <a:rPr lang="en-US" sz="3200">
                <a:latin typeface="Garamond" charset="0"/>
                <a:cs typeface="Arial" charset="0"/>
              </a:rPr>
              <a:t>Cidal vs. Static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 eaLnBrk="1" hangingPunct="1">
              <a:buFont typeface="Wingdings" charset="0"/>
              <a:buNone/>
              <a:defRPr/>
            </a:pPr>
            <a:r>
              <a:rPr lang="en-US" dirty="0">
                <a:solidFill>
                  <a:srgbClr val="00FF00"/>
                </a:solidFill>
                <a:latin typeface="Garamond" charset="0"/>
                <a:cs typeface="Arial" charset="0"/>
              </a:rPr>
              <a:t>Bacteriostatic</a:t>
            </a:r>
            <a:r>
              <a:rPr lang="en-US" dirty="0">
                <a:latin typeface="Garamond" charset="0"/>
                <a:cs typeface="Arial" charset="0"/>
              </a:rPr>
              <a:t> – growth is inhibited, but organisms are not killed</a:t>
            </a:r>
          </a:p>
          <a:p>
            <a:pPr eaLnBrk="1" hangingPunct="1">
              <a:defRPr/>
            </a:pPr>
            <a:r>
              <a:rPr lang="en-US" dirty="0">
                <a:latin typeface="Garamond" charset="0"/>
                <a:cs typeface="Arial" charset="0"/>
              </a:rPr>
              <a:t>Macrolides, tetracyclines, clindamycin, sulfonamides, chloramphenicol, </a:t>
            </a:r>
            <a:r>
              <a:rPr lang="en-US" dirty="0" err="1">
                <a:latin typeface="Garamond" charset="0"/>
                <a:cs typeface="Arial" charset="0"/>
              </a:rPr>
              <a:t>streptogramins</a:t>
            </a:r>
            <a:endParaRPr lang="en-US" dirty="0">
              <a:latin typeface="Garamond" charset="0"/>
              <a:cs typeface="Arial" charset="0"/>
            </a:endParaRPr>
          </a:p>
          <a:p>
            <a:pPr eaLnBrk="1" hangingPunct="1">
              <a:buFont typeface="Wingdings" charset="0"/>
              <a:buNone/>
              <a:defRPr/>
            </a:pPr>
            <a:endParaRPr lang="en-US" dirty="0">
              <a:latin typeface="Garamond" charset="0"/>
              <a:cs typeface="Arial" charset="0"/>
            </a:endParaRPr>
          </a:p>
        </p:txBody>
      </p:sp>
      <p:sp>
        <p:nvSpPr>
          <p:cNvPr id="45060" name="Rectangle 4"/>
          <p:cNvSpPr>
            <a:spLocks noGrp="1" noChangeArrowheads="1"/>
          </p:cNvSpPr>
          <p:nvPr>
            <p:ph type="body" sz="half" idx="2"/>
          </p:nvPr>
        </p:nvSpPr>
        <p:spPr>
          <a:xfrm>
            <a:off x="4648200" y="1600200"/>
            <a:ext cx="4267200" cy="4525963"/>
          </a:xfrm>
        </p:spPr>
        <p:txBody>
          <a:bodyPr/>
          <a:lstStyle/>
          <a:p>
            <a:pPr eaLnBrk="1" hangingPunct="1">
              <a:buFont typeface="Wingdings" charset="0"/>
              <a:buNone/>
              <a:defRPr/>
            </a:pPr>
            <a:r>
              <a:rPr lang="en-US">
                <a:solidFill>
                  <a:srgbClr val="00FF00"/>
                </a:solidFill>
                <a:latin typeface="Garamond" charset="0"/>
                <a:cs typeface="Arial" charset="0"/>
              </a:rPr>
              <a:t>Bactericidal</a:t>
            </a:r>
            <a:r>
              <a:rPr lang="en-US">
                <a:latin typeface="Garamond" charset="0"/>
                <a:cs typeface="Arial" charset="0"/>
              </a:rPr>
              <a:t> – bacteria are killed</a:t>
            </a:r>
          </a:p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Definition – </a:t>
            </a:r>
            <a:r>
              <a:rPr lang="en-US">
                <a:solidFill>
                  <a:srgbClr val="FFFF00"/>
                </a:solidFill>
                <a:latin typeface="Garamond" charset="0"/>
                <a:cs typeface="Arial" charset="0"/>
              </a:rPr>
              <a:t>3-log</a:t>
            </a:r>
            <a:r>
              <a:rPr lang="en-US">
                <a:latin typeface="Garamond" charset="0"/>
                <a:cs typeface="Arial" charset="0"/>
              </a:rPr>
              <a:t> kill in 24 hours</a:t>
            </a:r>
          </a:p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Beta-lactams, aminoglycosides, fluoroquinolones, metronidazole, daptomycin, </a:t>
            </a:r>
          </a:p>
          <a:p>
            <a:pPr eaLnBrk="1" hangingPunct="1">
              <a:buFont typeface="Wingdings" charset="0"/>
              <a:buNone/>
              <a:defRPr/>
            </a:pPr>
            <a:r>
              <a:rPr lang="en-US">
                <a:solidFill>
                  <a:schemeClr val="folHlink"/>
                </a:solidFill>
                <a:latin typeface="Garamond" charset="0"/>
                <a:cs typeface="Arial" charset="0"/>
              </a:rPr>
              <a:t>	vancomycin (±)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>
                <a:latin typeface="Garamond" charset="0"/>
                <a:cs typeface="Arial" charset="0"/>
              </a:rPr>
              <a:t>Pharmacodynamics</a:t>
            </a:r>
            <a:br>
              <a:rPr lang="en-US" dirty="0">
                <a:latin typeface="Garamond" charset="0"/>
                <a:cs typeface="Arial" charset="0"/>
              </a:rPr>
            </a:br>
            <a:r>
              <a:rPr lang="en-US" sz="3200" dirty="0">
                <a:latin typeface="Garamond" charset="0"/>
                <a:cs typeface="Arial" charset="0"/>
              </a:rPr>
              <a:t>Cidal vs. Static</a:t>
            </a:r>
            <a:endParaRPr lang="en-US" sz="3200" dirty="0">
              <a:latin typeface="Arial" charset="0"/>
              <a:cs typeface="ＭＳ Ｐゴシック" charset="0"/>
            </a:endParaRPr>
          </a:p>
        </p:txBody>
      </p:sp>
      <p:pic>
        <p:nvPicPr>
          <p:cNvPr id="5120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1600200"/>
            <a:ext cx="7010400" cy="4645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03" name="Rectangle 8"/>
          <p:cNvSpPr>
            <a:spLocks noChangeArrowheads="1"/>
          </p:cNvSpPr>
          <p:nvPr/>
        </p:nvSpPr>
        <p:spPr bwMode="auto">
          <a:xfrm>
            <a:off x="0" y="6477000"/>
            <a:ext cx="180975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600"/>
              <a:t>AAC 2004;48:4665</a:t>
            </a:r>
          </a:p>
        </p:txBody>
      </p: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600200"/>
            <a:ext cx="7924800" cy="4648200"/>
          </a:xfrm>
        </p:spPr>
        <p:txBody>
          <a:bodyPr/>
          <a:lstStyle/>
          <a:p>
            <a:pPr eaLnBrk="1" hangingPunct="1">
              <a:buFont typeface="Wingdings" charset="0"/>
              <a:buNone/>
              <a:defRPr/>
            </a:pPr>
            <a:r>
              <a:rPr lang="en-US">
                <a:latin typeface="Garamond" charset="0"/>
                <a:cs typeface="Arial" charset="0"/>
              </a:rPr>
              <a:t>Quirks</a:t>
            </a:r>
          </a:p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Antibiotics may have different types of activity for different organisms (e.g. enterococci)</a:t>
            </a:r>
          </a:p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Combinations of static drugs may be cidal</a:t>
            </a:r>
          </a:p>
          <a:p>
            <a:pPr eaLnBrk="1" hangingPunct="1">
              <a:defRPr/>
            </a:pPr>
            <a:r>
              <a:rPr lang="en-US" i="1">
                <a:latin typeface="Garamond" charset="0"/>
                <a:cs typeface="Arial" charset="0"/>
              </a:rPr>
              <a:t>In vitro </a:t>
            </a:r>
            <a:r>
              <a:rPr lang="en-US">
                <a:latin typeface="Garamond" charset="0"/>
                <a:cs typeface="Arial" charset="0"/>
              </a:rPr>
              <a:t>vs. </a:t>
            </a:r>
            <a:r>
              <a:rPr lang="en-US" i="1">
                <a:latin typeface="Garamond" charset="0"/>
                <a:cs typeface="Arial" charset="0"/>
              </a:rPr>
              <a:t>in vivo </a:t>
            </a:r>
            <a:r>
              <a:rPr lang="en-US">
                <a:latin typeface="Garamond" charset="0"/>
                <a:cs typeface="Arial" charset="0"/>
              </a:rPr>
              <a:t>effects</a:t>
            </a:r>
          </a:p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Cidal activity preferred in </a:t>
            </a:r>
            <a:r>
              <a:rPr lang="en-US">
                <a:solidFill>
                  <a:srgbClr val="FF5050"/>
                </a:solidFill>
                <a:latin typeface="Garamond" charset="0"/>
                <a:cs typeface="Arial" charset="0"/>
              </a:rPr>
              <a:t>neutropenia, meningitis, endocarditis,</a:t>
            </a:r>
            <a:r>
              <a:rPr lang="en-US">
                <a:latin typeface="Garamond" charset="0"/>
                <a:cs typeface="Arial" charset="0"/>
              </a:rPr>
              <a:t> and possibly osteomyelitis</a:t>
            </a:r>
            <a:endParaRPr lang="en-US">
              <a:solidFill>
                <a:srgbClr val="FF5050"/>
              </a:solidFill>
              <a:latin typeface="Garamond" charset="0"/>
              <a:cs typeface="Arial" charset="0"/>
            </a:endParaRPr>
          </a:p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Vancomycin</a:t>
            </a:r>
          </a:p>
        </p:txBody>
      </p:sp>
      <p:sp>
        <p:nvSpPr>
          <p:cNvPr id="3686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Pharmacodynamics</a:t>
            </a:r>
            <a:br>
              <a:rPr lang="en-US">
                <a:latin typeface="Garamond" charset="0"/>
                <a:cs typeface="Arial" charset="0"/>
              </a:rPr>
            </a:br>
            <a:r>
              <a:rPr lang="en-US" sz="3200">
                <a:latin typeface="Garamond" charset="0"/>
                <a:cs typeface="Arial" charset="0"/>
              </a:rPr>
              <a:t>Cidal vs. Static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Wingdings" charset="0"/>
              <a:buNone/>
              <a:defRPr/>
            </a:pPr>
            <a:r>
              <a:rPr lang="en-US">
                <a:latin typeface="Garamond" charset="0"/>
                <a:cs typeface="Arial" charset="0"/>
              </a:rPr>
              <a:t>After the lecture and readings, the student should be able to:</a:t>
            </a:r>
          </a:p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Describe the impact of PK/PD parameters in the choice of antimicrobial therapy</a:t>
            </a:r>
          </a:p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Explain the rational dosing of antibiotics based on pharmacodynamic parameters</a:t>
            </a:r>
          </a:p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Choose an optimal antimicrobial agent for a given patient based on relevant PK/PD parameters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Pharmacodynamics</a:t>
            </a:r>
            <a:br>
              <a:rPr lang="en-US">
                <a:latin typeface="Garamond" charset="0"/>
                <a:cs typeface="Arial" charset="0"/>
              </a:rPr>
            </a:br>
            <a:r>
              <a:rPr lang="en-US" sz="3200">
                <a:latin typeface="Garamond" charset="0"/>
                <a:cs typeface="Arial" charset="0"/>
              </a:rPr>
              <a:t>Post-antibiotic Effect (PAE)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0" y="1600200"/>
            <a:ext cx="4038600" cy="4525963"/>
          </a:xfrm>
        </p:spPr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Suppression of growth after antibiotic eliminated</a:t>
            </a:r>
          </a:p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Most antibacterials have PAE vs GPCs</a:t>
            </a:r>
          </a:p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Carbapenems, aminoglycosides, fluoroquinolones have PAE vs GNRs</a:t>
            </a:r>
          </a:p>
        </p:txBody>
      </p:sp>
      <p:pic>
        <p:nvPicPr>
          <p:cNvPr id="55299" name="Picture 3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4731" b="-24731"/>
          <a:stretch>
            <a:fillRect/>
          </a:stretch>
        </p:blipFill>
        <p:spPr>
          <a:xfrm>
            <a:off x="3886200" y="762000"/>
            <a:ext cx="5257800" cy="589280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Pharmacodynamics</a:t>
            </a:r>
            <a:br>
              <a:rPr lang="en-US">
                <a:latin typeface="Garamond" charset="0"/>
                <a:cs typeface="Arial" charset="0"/>
              </a:rPr>
            </a:br>
            <a:r>
              <a:rPr lang="en-US" sz="3200">
                <a:latin typeface="Garamond" charset="0"/>
                <a:cs typeface="Arial" charset="0"/>
              </a:rPr>
              <a:t>Combination Therapies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charset="0"/>
              <a:buNone/>
              <a:defRPr/>
            </a:pPr>
            <a:r>
              <a:rPr lang="en-US">
                <a:latin typeface="Garamond" charset="0"/>
                <a:cs typeface="Arial" charset="0"/>
              </a:rPr>
              <a:t>Synergy- 2 + 2 = 10</a:t>
            </a:r>
          </a:p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Methods to obtain synergy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Blocking sequential metabolic steps (e.g. TMP/SMX)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Inhibiting enzymatic inactivation (e.g. ampicillin + sulbactam)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Enhancement of antibiotic uptake (e.g. ampicillin + gentamicin)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Pharmacodynamics</a:t>
            </a:r>
            <a:br>
              <a:rPr lang="en-US">
                <a:latin typeface="Garamond" charset="0"/>
                <a:cs typeface="Arial" charset="0"/>
              </a:rPr>
            </a:br>
            <a:r>
              <a:rPr lang="en-US" sz="3200">
                <a:latin typeface="Garamond" charset="0"/>
                <a:cs typeface="Arial" charset="0"/>
              </a:rPr>
              <a:t>Combination Therapies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charset="0"/>
              <a:buNone/>
              <a:defRPr/>
            </a:pPr>
            <a:r>
              <a:rPr lang="en-US" dirty="0">
                <a:latin typeface="Garamond" charset="0"/>
                <a:cs typeface="Arial" charset="0"/>
              </a:rPr>
              <a:t>Antagonism </a:t>
            </a:r>
            <a:r>
              <a:rPr lang="en-US" dirty="0">
                <a:latin typeface="Garamond" charset="0"/>
                <a:cs typeface="Arial" charset="0"/>
              </a:rPr>
              <a:t> </a:t>
            </a:r>
            <a:r>
              <a:rPr lang="en-US" dirty="0" smtClean="0">
                <a:latin typeface="Garamond" charset="0"/>
                <a:cs typeface="Arial" charset="0"/>
              </a:rPr>
              <a:t>2 </a:t>
            </a:r>
            <a:r>
              <a:rPr lang="en-US" dirty="0">
                <a:latin typeface="Garamond" charset="0"/>
                <a:cs typeface="Arial" charset="0"/>
              </a:rPr>
              <a:t>+ 2 = </a:t>
            </a:r>
            <a:r>
              <a:rPr lang="en-US" dirty="0" smtClean="0">
                <a:latin typeface="Garamond" charset="0"/>
                <a:cs typeface="Arial" charset="0"/>
              </a:rPr>
              <a:t>1</a:t>
            </a:r>
            <a:endParaRPr lang="en-US" dirty="0">
              <a:latin typeface="Garamond" charset="0"/>
              <a:cs typeface="Arial" charset="0"/>
            </a:endParaRPr>
          </a:p>
          <a:p>
            <a:pPr eaLnBrk="1" hangingPunct="1">
              <a:defRPr/>
            </a:pPr>
            <a:r>
              <a:rPr lang="en-US" dirty="0">
                <a:latin typeface="Garamond" charset="0"/>
                <a:cs typeface="Arial" charset="0"/>
              </a:rPr>
              <a:t>Methods of antagonism</a:t>
            </a:r>
          </a:p>
          <a:p>
            <a:pPr lvl="1" eaLnBrk="1" hangingPunct="1">
              <a:defRPr/>
            </a:pPr>
            <a:r>
              <a:rPr lang="en-US" dirty="0">
                <a:latin typeface="Garamond" charset="0"/>
                <a:ea typeface="Arial" charset="0"/>
                <a:cs typeface="Arial" charset="0"/>
              </a:rPr>
              <a:t>Static agents inhibiting </a:t>
            </a:r>
            <a:r>
              <a:rPr lang="en-US" dirty="0" err="1">
                <a:latin typeface="Garamond" charset="0"/>
                <a:ea typeface="Arial" charset="0"/>
                <a:cs typeface="Arial" charset="0"/>
              </a:rPr>
              <a:t>cidal</a:t>
            </a:r>
            <a:r>
              <a:rPr lang="en-US" dirty="0">
                <a:latin typeface="Garamond" charset="0"/>
                <a:ea typeface="Arial" charset="0"/>
                <a:cs typeface="Arial" charset="0"/>
              </a:rPr>
              <a:t> activity of cell-wall active agents (e.g. tetracycline + amoxicillin)</a:t>
            </a:r>
          </a:p>
          <a:p>
            <a:pPr lvl="1" eaLnBrk="1" hangingPunct="1">
              <a:defRPr/>
            </a:pPr>
            <a:r>
              <a:rPr lang="en-US" dirty="0">
                <a:latin typeface="Garamond" charset="0"/>
                <a:ea typeface="Arial" charset="0"/>
                <a:cs typeface="Arial" charset="0"/>
              </a:rPr>
              <a:t>Induction of enzymatic inactivation (e.g. ceftazidime + piperacillin)</a:t>
            </a: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Garamond" charset="0"/>
                <a:cs typeface="Arial" charset="0"/>
              </a:rPr>
              <a:t>Pharmacodynamics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sz="half" idx="1"/>
          </p:nvPr>
        </p:nvSpPr>
        <p:spPr/>
        <p:txBody>
          <a:bodyPr/>
          <a:lstStyle/>
          <a:p>
            <a:pPr>
              <a:lnSpc>
                <a:spcPct val="90000"/>
              </a:lnSpc>
              <a:buFont typeface="Wingdings" charset="2"/>
              <a:buChar char="n"/>
              <a:defRPr/>
            </a:pPr>
            <a:r>
              <a:rPr lang="en-US" sz="3600" dirty="0">
                <a:effectLst/>
                <a:latin typeface="Garamond"/>
                <a:ea typeface="Arial" charset="0"/>
                <a:cs typeface="Garamond"/>
              </a:rPr>
              <a:t>Parameters predictive of </a:t>
            </a:r>
            <a:r>
              <a:rPr lang="en-US" sz="3600" dirty="0">
                <a:solidFill>
                  <a:srgbClr val="F6A24D"/>
                </a:solidFill>
                <a:effectLst/>
                <a:latin typeface="Garamond"/>
                <a:ea typeface="Arial" charset="0"/>
                <a:cs typeface="Garamond"/>
              </a:rPr>
              <a:t>efficacy</a:t>
            </a:r>
            <a:r>
              <a:rPr lang="en-US" sz="3600" dirty="0">
                <a:effectLst/>
                <a:latin typeface="Garamond"/>
                <a:ea typeface="Arial" charset="0"/>
                <a:cs typeface="Garamond"/>
              </a:rPr>
              <a:t>:</a:t>
            </a:r>
          </a:p>
          <a:p>
            <a:pPr lvl="1">
              <a:lnSpc>
                <a:spcPct val="90000"/>
              </a:lnSpc>
              <a:buFont typeface="Wingdings" charset="2"/>
              <a:buChar char="n"/>
              <a:defRPr/>
            </a:pPr>
            <a:r>
              <a:rPr lang="en-US" sz="3200" dirty="0">
                <a:effectLst/>
                <a:latin typeface="Garamond"/>
                <a:ea typeface="Arial" charset="0"/>
                <a:cs typeface="Garamond"/>
              </a:rPr>
              <a:t>AUC/</a:t>
            </a:r>
            <a:r>
              <a:rPr lang="en-US" sz="3200" dirty="0" smtClean="0">
                <a:solidFill>
                  <a:schemeClr val="bg1">
                    <a:lumMod val="20000"/>
                    <a:lumOff val="80000"/>
                  </a:schemeClr>
                </a:solidFill>
                <a:effectLst/>
                <a:latin typeface="Garamond"/>
                <a:ea typeface="Arial" charset="0"/>
                <a:cs typeface="Garamond"/>
              </a:rPr>
              <a:t>MIC</a:t>
            </a:r>
            <a:endParaRPr lang="en-US" sz="3200" dirty="0" smtClean="0">
              <a:effectLst/>
              <a:latin typeface="Garamond"/>
              <a:ea typeface="Arial" charset="0"/>
              <a:cs typeface="Garamond"/>
            </a:endParaRPr>
          </a:p>
          <a:p>
            <a:pPr lvl="1">
              <a:lnSpc>
                <a:spcPct val="90000"/>
              </a:lnSpc>
              <a:buFont typeface="Wingdings" charset="2"/>
              <a:buChar char="n"/>
              <a:defRPr/>
            </a:pPr>
            <a:r>
              <a:rPr lang="en-US" sz="3200" dirty="0" err="1">
                <a:effectLst/>
                <a:latin typeface="Garamond"/>
                <a:ea typeface="Arial" charset="0"/>
                <a:cs typeface="Garamond"/>
              </a:rPr>
              <a:t>Cmax:</a:t>
            </a:r>
            <a:r>
              <a:rPr lang="en-US" sz="3200" dirty="0" err="1">
                <a:solidFill>
                  <a:srgbClr val="B8CFFF"/>
                </a:solidFill>
                <a:effectLst/>
                <a:latin typeface="Garamond"/>
                <a:ea typeface="Arial" charset="0"/>
                <a:cs typeface="Garamond"/>
              </a:rPr>
              <a:t>MIC</a:t>
            </a:r>
            <a:r>
              <a:rPr lang="en-US" sz="3200" dirty="0">
                <a:effectLst/>
                <a:latin typeface="Garamond"/>
                <a:ea typeface="Arial" charset="0"/>
                <a:cs typeface="Garamond"/>
              </a:rPr>
              <a:t> ratio</a:t>
            </a:r>
          </a:p>
          <a:p>
            <a:pPr lvl="1">
              <a:lnSpc>
                <a:spcPct val="90000"/>
              </a:lnSpc>
              <a:buFont typeface="Wingdings" charset="2"/>
              <a:buChar char="n"/>
              <a:defRPr/>
            </a:pPr>
            <a:r>
              <a:rPr lang="en-US" sz="3200" dirty="0">
                <a:effectLst/>
                <a:latin typeface="Garamond"/>
                <a:ea typeface="Arial" charset="0"/>
                <a:cs typeface="Garamond"/>
              </a:rPr>
              <a:t>Time&gt;</a:t>
            </a:r>
            <a:r>
              <a:rPr lang="en-US" sz="3200" dirty="0">
                <a:solidFill>
                  <a:srgbClr val="B8CFFF"/>
                </a:solidFill>
                <a:effectLst/>
                <a:latin typeface="Garamond"/>
                <a:ea typeface="Arial" charset="0"/>
                <a:cs typeface="Garamond"/>
              </a:rPr>
              <a:t>MIC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lnSpc>
                <a:spcPct val="90000"/>
              </a:lnSpc>
              <a:defRPr/>
            </a:pPr>
            <a:r>
              <a:rPr lang="en-US" sz="3600" dirty="0">
                <a:effectLst/>
                <a:latin typeface="Garamond" charset="0"/>
                <a:cs typeface="Arial" charset="0"/>
              </a:rPr>
              <a:t>Parameters predictive of </a:t>
            </a:r>
            <a:r>
              <a:rPr lang="en-US" sz="3600" dirty="0" smtClean="0">
                <a:effectLst/>
                <a:latin typeface="Garamond" charset="0"/>
                <a:cs typeface="Arial" charset="0"/>
              </a:rPr>
              <a:t> </a:t>
            </a:r>
            <a:r>
              <a:rPr lang="en-US" sz="3600" dirty="0" smtClean="0">
                <a:solidFill>
                  <a:srgbClr val="DCE135"/>
                </a:solidFill>
                <a:effectLst/>
                <a:latin typeface="Garamond" charset="0"/>
                <a:cs typeface="Arial" charset="0"/>
              </a:rPr>
              <a:t>safety</a:t>
            </a:r>
            <a:r>
              <a:rPr lang="en-US" sz="3600" dirty="0">
                <a:effectLst/>
                <a:latin typeface="Garamond" charset="0"/>
                <a:cs typeface="Arial" charset="0"/>
              </a:rPr>
              <a:t>:</a:t>
            </a:r>
          </a:p>
          <a:p>
            <a:pPr lvl="1">
              <a:lnSpc>
                <a:spcPct val="90000"/>
              </a:lnSpc>
              <a:defRPr/>
            </a:pPr>
            <a:r>
              <a:rPr lang="en-US" sz="3200" dirty="0">
                <a:effectLst/>
                <a:latin typeface="Garamond" charset="0"/>
                <a:ea typeface="Arial" charset="0"/>
                <a:cs typeface="Arial" charset="0"/>
              </a:rPr>
              <a:t>AUC</a:t>
            </a:r>
          </a:p>
          <a:p>
            <a:pPr lvl="1">
              <a:lnSpc>
                <a:spcPct val="90000"/>
              </a:lnSpc>
              <a:defRPr/>
            </a:pPr>
            <a:r>
              <a:rPr lang="en-US" sz="3200" dirty="0" err="1">
                <a:effectLst/>
                <a:latin typeface="Garamond" charset="0"/>
                <a:ea typeface="Arial" charset="0"/>
                <a:cs typeface="Arial" charset="0"/>
              </a:rPr>
              <a:t>Cmax</a:t>
            </a:r>
            <a:endParaRPr lang="en-US" sz="3200" dirty="0">
              <a:effectLst/>
              <a:latin typeface="Garamond" charset="0"/>
              <a:ea typeface="Arial" charset="0"/>
              <a:cs typeface="Arial" charset="0"/>
            </a:endParaRPr>
          </a:p>
          <a:p>
            <a:pPr lvl="1">
              <a:lnSpc>
                <a:spcPct val="90000"/>
              </a:lnSpc>
              <a:defRPr/>
            </a:pPr>
            <a:r>
              <a:rPr lang="en-US" sz="3200" dirty="0">
                <a:effectLst/>
                <a:latin typeface="Garamond" charset="0"/>
                <a:ea typeface="Arial" charset="0"/>
                <a:cs typeface="Arial" charset="0"/>
              </a:rPr>
              <a:t>Time&gt;toxic threshold value</a:t>
            </a:r>
          </a:p>
          <a:p>
            <a:pPr>
              <a:defRPr/>
            </a:pPr>
            <a:endParaRPr lang="en-US" dirty="0">
              <a:latin typeface="Garamond" charset="0"/>
              <a:cs typeface="Arial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Pharmacodynamics</a:t>
            </a:r>
            <a:endParaRPr lang="en-US" sz="3200">
              <a:latin typeface="Garamond" charset="0"/>
              <a:cs typeface="Arial" charset="0"/>
            </a:endParaRPr>
          </a:p>
        </p:txBody>
      </p:sp>
      <p:pic>
        <p:nvPicPr>
          <p:cNvPr id="63490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828800"/>
            <a:ext cx="8458200" cy="466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3491" name="TextBox 3"/>
          <p:cNvSpPr txBox="1">
            <a:spLocks noChangeArrowheads="1"/>
          </p:cNvSpPr>
          <p:nvPr/>
        </p:nvSpPr>
        <p:spPr bwMode="auto">
          <a:xfrm>
            <a:off x="0" y="6596063"/>
            <a:ext cx="7239000" cy="26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100"/>
              <a:t>Mandell GL et al. </a:t>
            </a:r>
            <a:r>
              <a:rPr lang="en-US" sz="1100" i="1"/>
              <a:t>Mandell, Douglas and Bennett</a:t>
            </a:r>
            <a:r>
              <a:rPr lang="ja-JP" altLang="en-US" sz="1100" i="1"/>
              <a:t>’</a:t>
            </a:r>
            <a:r>
              <a:rPr lang="en-US" altLang="ja-JP" sz="1100" i="1"/>
              <a:t>s Principles and Practice of Infectious Diseases</a:t>
            </a:r>
            <a:r>
              <a:rPr lang="en-US" altLang="ja-JP" sz="1100"/>
              <a:t>. 4</a:t>
            </a:r>
            <a:r>
              <a:rPr lang="en-US" altLang="ja-JP" sz="1100" baseline="30000"/>
              <a:t>th</a:t>
            </a:r>
            <a:r>
              <a:rPr lang="en-US" altLang="ja-JP" sz="1100"/>
              <a:t> ed. 1990.</a:t>
            </a:r>
            <a:endParaRPr lang="en-US" sz="110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850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0" y="304800"/>
            <a:ext cx="91440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>
                <a:latin typeface="Garamond" charset="0"/>
                <a:cs typeface="Arial" charset="0"/>
              </a:rPr>
              <a:t>Area Under Curve/MIC Ratio </a:t>
            </a:r>
            <a:r>
              <a:rPr lang="en-US" dirty="0" smtClean="0">
                <a:latin typeface="Garamond" charset="0"/>
                <a:cs typeface="Arial" charset="0"/>
              </a:rPr>
              <a:t/>
            </a:r>
            <a:br>
              <a:rPr lang="en-US" dirty="0" smtClean="0">
                <a:latin typeface="Garamond" charset="0"/>
                <a:cs typeface="Arial" charset="0"/>
              </a:rPr>
            </a:br>
            <a:r>
              <a:rPr lang="en-US" dirty="0" smtClean="0">
                <a:latin typeface="Garamond" charset="0"/>
                <a:cs typeface="Arial" charset="0"/>
              </a:rPr>
              <a:t>(</a:t>
            </a:r>
            <a:r>
              <a:rPr lang="en-US" dirty="0">
                <a:latin typeface="Garamond" charset="0"/>
                <a:cs typeface="Arial" charset="0"/>
              </a:rPr>
              <a:t>AUC/MIC)</a:t>
            </a:r>
          </a:p>
        </p:txBody>
      </p:sp>
      <p:sp>
        <p:nvSpPr>
          <p:cNvPr id="2068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1143000"/>
            <a:ext cx="9372600" cy="5715000"/>
          </a:xfrm>
        </p:spPr>
        <p:txBody>
          <a:bodyPr/>
          <a:lstStyle/>
          <a:p>
            <a:pPr eaLnBrk="1" hangingPunct="1">
              <a:defRPr/>
            </a:pPr>
            <a:endParaRPr lang="en-US" sz="2400">
              <a:latin typeface="Garamond" charset="0"/>
              <a:cs typeface="Arial" charset="0"/>
            </a:endParaRPr>
          </a:p>
          <a:p>
            <a:pPr eaLnBrk="1" hangingPunct="1">
              <a:defRPr/>
            </a:pPr>
            <a:r>
              <a:rPr lang="en-US" sz="2400">
                <a:latin typeface="Garamond" charset="0"/>
                <a:cs typeface="Arial" charset="0"/>
              </a:rPr>
              <a:t>Drug exposure (AUC) divided by minimum inhibitory concentration of a particular organism (MIC)</a:t>
            </a:r>
            <a:endParaRPr lang="en-US">
              <a:latin typeface="Garamond" charset="0"/>
              <a:cs typeface="Arial" charset="0"/>
            </a:endParaRPr>
          </a:p>
          <a:p>
            <a:pPr eaLnBrk="1" hangingPunct="1">
              <a:defRPr/>
            </a:pPr>
            <a:endParaRPr lang="en-US">
              <a:latin typeface="Garamond" charset="0"/>
              <a:cs typeface="Arial" charset="0"/>
            </a:endParaRPr>
          </a:p>
        </p:txBody>
      </p:sp>
      <p:sp>
        <p:nvSpPr>
          <p:cNvPr id="65539" name="Line 4"/>
          <p:cNvSpPr>
            <a:spLocks noChangeShapeType="1"/>
          </p:cNvSpPr>
          <p:nvPr/>
        </p:nvSpPr>
        <p:spPr bwMode="auto">
          <a:xfrm>
            <a:off x="1295400" y="3200400"/>
            <a:ext cx="0" cy="3124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5540" name="Line 5"/>
          <p:cNvSpPr>
            <a:spLocks noChangeShapeType="1"/>
          </p:cNvSpPr>
          <p:nvPr/>
        </p:nvSpPr>
        <p:spPr bwMode="auto">
          <a:xfrm>
            <a:off x="1295400" y="6324600"/>
            <a:ext cx="55626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5541" name="Freeform 6"/>
          <p:cNvSpPr>
            <a:spLocks/>
          </p:cNvSpPr>
          <p:nvPr/>
        </p:nvSpPr>
        <p:spPr bwMode="auto">
          <a:xfrm rot="221880">
            <a:off x="1447800" y="2819400"/>
            <a:ext cx="5481638" cy="3660775"/>
          </a:xfrm>
          <a:custGeom>
            <a:avLst/>
            <a:gdLst>
              <a:gd name="T0" fmla="*/ 0 w 3072"/>
              <a:gd name="T1" fmla="*/ 2147483647 h 2040"/>
              <a:gd name="T2" fmla="*/ 2147483647 w 3072"/>
              <a:gd name="T3" fmla="*/ 2147483647 h 2040"/>
              <a:gd name="T4" fmla="*/ 2147483647 w 3072"/>
              <a:gd name="T5" fmla="*/ 2147483647 h 2040"/>
              <a:gd name="T6" fmla="*/ 2147483647 w 3072"/>
              <a:gd name="T7" fmla="*/ 2147483647 h 2040"/>
              <a:gd name="T8" fmla="*/ 2147483647 w 3072"/>
              <a:gd name="T9" fmla="*/ 2147483647 h 2040"/>
              <a:gd name="T10" fmla="*/ 2147483647 w 3072"/>
              <a:gd name="T11" fmla="*/ 2147483647 h 204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3072"/>
              <a:gd name="T19" fmla="*/ 0 h 2040"/>
              <a:gd name="T20" fmla="*/ 3072 w 3072"/>
              <a:gd name="T21" fmla="*/ 2040 h 204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3072" h="2040">
                <a:moveTo>
                  <a:pt x="0" y="2040"/>
                </a:moveTo>
                <a:cubicBezTo>
                  <a:pt x="104" y="1284"/>
                  <a:pt x="208" y="528"/>
                  <a:pt x="336" y="264"/>
                </a:cubicBezTo>
                <a:cubicBezTo>
                  <a:pt x="464" y="0"/>
                  <a:pt x="568" y="320"/>
                  <a:pt x="768" y="456"/>
                </a:cubicBezTo>
                <a:cubicBezTo>
                  <a:pt x="968" y="592"/>
                  <a:pt x="1288" y="904"/>
                  <a:pt x="1536" y="1080"/>
                </a:cubicBezTo>
                <a:cubicBezTo>
                  <a:pt x="1784" y="1256"/>
                  <a:pt x="2000" y="1384"/>
                  <a:pt x="2256" y="1512"/>
                </a:cubicBezTo>
                <a:cubicBezTo>
                  <a:pt x="2512" y="1640"/>
                  <a:pt x="2936" y="1792"/>
                  <a:pt x="3072" y="1848"/>
                </a:cubicBezTo>
              </a:path>
            </a:pathLst>
          </a:custGeom>
          <a:solidFill>
            <a:srgbClr val="FF0000"/>
          </a:solidFill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206855" name="Line 7"/>
          <p:cNvSpPr>
            <a:spLocks noChangeShapeType="1"/>
          </p:cNvSpPr>
          <p:nvPr/>
        </p:nvSpPr>
        <p:spPr bwMode="auto">
          <a:xfrm>
            <a:off x="1295400" y="5181600"/>
            <a:ext cx="54102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5543" name="Text Box 8"/>
          <p:cNvSpPr txBox="1">
            <a:spLocks noChangeArrowheads="1"/>
          </p:cNvSpPr>
          <p:nvPr/>
        </p:nvSpPr>
        <p:spPr bwMode="auto">
          <a:xfrm>
            <a:off x="2514600" y="6278563"/>
            <a:ext cx="131127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800">
                <a:latin typeface="Century Gothic" charset="0"/>
              </a:rPr>
              <a:t>Time</a:t>
            </a:r>
          </a:p>
        </p:txBody>
      </p:sp>
      <p:sp>
        <p:nvSpPr>
          <p:cNvPr id="65544" name="Text Box 9"/>
          <p:cNvSpPr txBox="1">
            <a:spLocks noChangeArrowheads="1"/>
          </p:cNvSpPr>
          <p:nvPr/>
        </p:nvSpPr>
        <p:spPr bwMode="auto">
          <a:xfrm>
            <a:off x="644525" y="3505200"/>
            <a:ext cx="611188" cy="2624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800">
                <a:latin typeface="Century Gothic" charset="0"/>
              </a:rPr>
              <a:t>Concentration</a:t>
            </a:r>
          </a:p>
        </p:txBody>
      </p:sp>
      <p:sp>
        <p:nvSpPr>
          <p:cNvPr id="206859" name="Text Box 11"/>
          <p:cNvSpPr txBox="1">
            <a:spLocks noChangeArrowheads="1"/>
          </p:cNvSpPr>
          <p:nvPr/>
        </p:nvSpPr>
        <p:spPr bwMode="auto">
          <a:xfrm>
            <a:off x="5699125" y="4710113"/>
            <a:ext cx="881063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800">
                <a:latin typeface="Century Gothic" charset="0"/>
              </a:rPr>
              <a:t>MIC</a:t>
            </a:r>
          </a:p>
        </p:txBody>
      </p:sp>
      <p:sp>
        <p:nvSpPr>
          <p:cNvPr id="65546" name="Text Box 12"/>
          <p:cNvSpPr txBox="1">
            <a:spLocks noChangeArrowheads="1"/>
          </p:cNvSpPr>
          <p:nvPr/>
        </p:nvSpPr>
        <p:spPr bwMode="auto">
          <a:xfrm>
            <a:off x="3505200" y="3429000"/>
            <a:ext cx="1081088" cy="57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3200">
                <a:solidFill>
                  <a:srgbClr val="FF0000"/>
                </a:solidFill>
                <a:latin typeface="Century Gothic" charset="0"/>
              </a:rPr>
              <a:t>AUC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/>
        </p:nvGraphicFramePr>
        <p:xfrm>
          <a:off x="5105400" y="2514600"/>
          <a:ext cx="3733800" cy="17526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br" rotWithShape="0">
                    <a:srgbClr val="000000">
                      <a:alpha val="43000"/>
                    </a:srgbClr>
                  </a:outerShdw>
                </a:effectLst>
                <a:tableStyleId>{3C2FFA5D-87B4-456A-9821-1D502468CF0F}</a:tableStyleId>
              </a:tblPr>
              <a:tblGrid>
                <a:gridCol w="1244600"/>
                <a:gridCol w="1244600"/>
                <a:gridCol w="1244600"/>
              </a:tblGrid>
              <a:tr h="4381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AUC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MIC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AUC/MIC</a:t>
                      </a:r>
                      <a:endParaRPr lang="en-US" dirty="0"/>
                    </a:p>
                  </a:txBody>
                  <a:tcPr anchor="ctr"/>
                </a:tc>
              </a:tr>
              <a:tr h="4381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400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200</a:t>
                      </a:r>
                      <a:endParaRPr lang="en-US" dirty="0"/>
                    </a:p>
                  </a:txBody>
                  <a:tcPr anchor="ctr"/>
                </a:tc>
              </a:tr>
              <a:tr h="4381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400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 anchor="ctr"/>
                </a:tc>
              </a:tr>
              <a:tr h="43815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600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150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68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8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685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898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AUC/MIC Ratio</a:t>
            </a:r>
          </a:p>
        </p:txBody>
      </p:sp>
      <p:sp>
        <p:nvSpPr>
          <p:cNvPr id="67586" name="Text Box 4"/>
          <p:cNvSpPr txBox="1">
            <a:spLocks noChangeArrowheads="1"/>
          </p:cNvSpPr>
          <p:nvPr/>
        </p:nvSpPr>
        <p:spPr bwMode="auto">
          <a:xfrm>
            <a:off x="5410200" y="2667000"/>
            <a:ext cx="3581400" cy="19272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>
                <a:latin typeface="Century Gothic" charset="0"/>
              </a:rPr>
              <a:t>Probability of developing resistance during treatment for nosocomial pneumonia</a:t>
            </a:r>
          </a:p>
        </p:txBody>
      </p:sp>
      <p:pic>
        <p:nvPicPr>
          <p:cNvPr id="67587" name="Picture 5" descr="fg3"/>
          <p:cNvPicPr>
            <a:picLocks noGrp="1" noChangeAspect="1" noChangeArrowheads="1"/>
          </p:cNvPicPr>
          <p:nvPr>
            <p:ph sz="quarter" idx="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52400" y="1905000"/>
            <a:ext cx="5029200" cy="34512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7588" name="Text Box 6"/>
          <p:cNvSpPr txBox="1">
            <a:spLocks noChangeArrowheads="1"/>
          </p:cNvSpPr>
          <p:nvPr/>
        </p:nvSpPr>
        <p:spPr bwMode="auto">
          <a:xfrm>
            <a:off x="152400" y="6556375"/>
            <a:ext cx="4319588" cy="274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200">
                <a:latin typeface="Century Gothic" charset="0"/>
              </a:rPr>
              <a:t>Thomas, et al.  Antimicrob Agents Chemo 1998;42:521-7</a:t>
            </a:r>
            <a:r>
              <a:rPr lang="en-US" sz="1200"/>
              <a:t>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>
                <a:latin typeface="Garamond" charset="0"/>
                <a:cs typeface="Arial" charset="0"/>
              </a:rPr>
              <a:t>AUC/MIC Ratio – </a:t>
            </a:r>
            <a:br>
              <a:rPr lang="en-US" dirty="0">
                <a:latin typeface="Garamond" charset="0"/>
                <a:cs typeface="Arial" charset="0"/>
              </a:rPr>
            </a:br>
            <a:r>
              <a:rPr lang="en-US" dirty="0">
                <a:latin typeface="Garamond" charset="0"/>
                <a:cs typeface="Arial" charset="0"/>
              </a:rPr>
              <a:t>MIC component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" y="1143000"/>
            <a:ext cx="8991600" cy="5562600"/>
          </a:xfrm>
        </p:spPr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Varies by particular isolate of organism</a:t>
            </a:r>
          </a:p>
          <a:p>
            <a:pPr lvl="1" eaLnBrk="1" hangingPunct="1">
              <a:defRPr/>
            </a:pPr>
            <a:r>
              <a:rPr lang="ja-JP" altLang="en-US">
                <a:latin typeface="Garamond" charset="0"/>
                <a:ea typeface="Arial" charset="0"/>
                <a:cs typeface="Arial" charset="0"/>
              </a:rPr>
              <a:t>“</a:t>
            </a:r>
            <a:r>
              <a:rPr lang="en-US">
                <a:latin typeface="Garamond" charset="0"/>
                <a:ea typeface="Arial" charset="0"/>
                <a:cs typeface="Arial" charset="0"/>
              </a:rPr>
              <a:t>Same drug, different bug</a:t>
            </a:r>
            <a:r>
              <a:rPr lang="ja-JP" altLang="en-US">
                <a:latin typeface="Garamond" charset="0"/>
                <a:ea typeface="Arial" charset="0"/>
                <a:cs typeface="Arial" charset="0"/>
              </a:rPr>
              <a:t>”</a:t>
            </a:r>
            <a:endParaRPr lang="en-US">
              <a:latin typeface="Garamond" charset="0"/>
              <a:ea typeface="Arial" charset="0"/>
              <a:cs typeface="Arial" charset="0"/>
            </a:endParaRPr>
          </a:p>
          <a:p>
            <a:pPr eaLnBrk="1" hangingPunct="1">
              <a:defRPr/>
            </a:pPr>
            <a:r>
              <a:rPr lang="en-US" sz="2400">
                <a:latin typeface="Garamond" charset="0"/>
                <a:cs typeface="Arial" charset="0"/>
              </a:rPr>
              <a:t>Ex. Levofloxacin vs. </a:t>
            </a:r>
            <a:r>
              <a:rPr lang="en-US" sz="2400" i="1">
                <a:latin typeface="Garamond" charset="0"/>
                <a:cs typeface="Arial" charset="0"/>
              </a:rPr>
              <a:t>Pseudomona</a:t>
            </a:r>
            <a:r>
              <a:rPr lang="en-US" sz="2400">
                <a:latin typeface="Garamond" charset="0"/>
                <a:cs typeface="Arial" charset="0"/>
              </a:rPr>
              <a:t>s</a:t>
            </a:r>
          </a:p>
        </p:txBody>
      </p:sp>
      <p:sp>
        <p:nvSpPr>
          <p:cNvPr id="69635" name="Line 4"/>
          <p:cNvSpPr>
            <a:spLocks noChangeShapeType="1"/>
          </p:cNvSpPr>
          <p:nvPr/>
        </p:nvSpPr>
        <p:spPr bwMode="auto">
          <a:xfrm>
            <a:off x="838200" y="3200400"/>
            <a:ext cx="0" cy="31242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9636" name="Line 5"/>
          <p:cNvSpPr>
            <a:spLocks noChangeShapeType="1"/>
          </p:cNvSpPr>
          <p:nvPr/>
        </p:nvSpPr>
        <p:spPr bwMode="auto">
          <a:xfrm>
            <a:off x="838200" y="6324600"/>
            <a:ext cx="80010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9637" name="Freeform 6"/>
          <p:cNvSpPr>
            <a:spLocks/>
          </p:cNvSpPr>
          <p:nvPr/>
        </p:nvSpPr>
        <p:spPr bwMode="auto">
          <a:xfrm rot="361290">
            <a:off x="1065213" y="2751138"/>
            <a:ext cx="3275012" cy="3729037"/>
          </a:xfrm>
          <a:custGeom>
            <a:avLst/>
            <a:gdLst>
              <a:gd name="T0" fmla="*/ 0 w 3072"/>
              <a:gd name="T1" fmla="*/ 2147483647 h 2040"/>
              <a:gd name="T2" fmla="*/ 2147483647 w 3072"/>
              <a:gd name="T3" fmla="*/ 2147483647 h 2040"/>
              <a:gd name="T4" fmla="*/ 2147483647 w 3072"/>
              <a:gd name="T5" fmla="*/ 2147483647 h 2040"/>
              <a:gd name="T6" fmla="*/ 2147483647 w 3072"/>
              <a:gd name="T7" fmla="*/ 2147483647 h 2040"/>
              <a:gd name="T8" fmla="*/ 2147483647 w 3072"/>
              <a:gd name="T9" fmla="*/ 2147483647 h 2040"/>
              <a:gd name="T10" fmla="*/ 2147483647 w 3072"/>
              <a:gd name="T11" fmla="*/ 2147483647 h 204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3072"/>
              <a:gd name="T19" fmla="*/ 0 h 2040"/>
              <a:gd name="T20" fmla="*/ 3072 w 3072"/>
              <a:gd name="T21" fmla="*/ 2040 h 204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3072" h="2040">
                <a:moveTo>
                  <a:pt x="0" y="2040"/>
                </a:moveTo>
                <a:cubicBezTo>
                  <a:pt x="104" y="1284"/>
                  <a:pt x="208" y="528"/>
                  <a:pt x="336" y="264"/>
                </a:cubicBezTo>
                <a:cubicBezTo>
                  <a:pt x="464" y="0"/>
                  <a:pt x="568" y="320"/>
                  <a:pt x="768" y="456"/>
                </a:cubicBezTo>
                <a:cubicBezTo>
                  <a:pt x="968" y="592"/>
                  <a:pt x="1288" y="904"/>
                  <a:pt x="1536" y="1080"/>
                </a:cubicBezTo>
                <a:cubicBezTo>
                  <a:pt x="1784" y="1256"/>
                  <a:pt x="2000" y="1384"/>
                  <a:pt x="2256" y="1512"/>
                </a:cubicBezTo>
                <a:cubicBezTo>
                  <a:pt x="2512" y="1640"/>
                  <a:pt x="2936" y="1792"/>
                  <a:pt x="3072" y="1848"/>
                </a:cubicBezTo>
              </a:path>
            </a:pathLst>
          </a:custGeom>
          <a:solidFill>
            <a:srgbClr val="FF0000"/>
          </a:solidFill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3495" name="Line 7"/>
          <p:cNvSpPr>
            <a:spLocks noChangeShapeType="1"/>
          </p:cNvSpPr>
          <p:nvPr/>
        </p:nvSpPr>
        <p:spPr bwMode="auto">
          <a:xfrm>
            <a:off x="838200" y="6019800"/>
            <a:ext cx="34290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9639" name="Text Box 8"/>
          <p:cNvSpPr txBox="1">
            <a:spLocks noChangeArrowheads="1"/>
          </p:cNvSpPr>
          <p:nvPr/>
        </p:nvSpPr>
        <p:spPr bwMode="auto">
          <a:xfrm>
            <a:off x="4038600" y="6338888"/>
            <a:ext cx="131127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800">
                <a:latin typeface="Century Gothic" charset="0"/>
              </a:rPr>
              <a:t>Time</a:t>
            </a:r>
          </a:p>
        </p:txBody>
      </p:sp>
      <p:sp>
        <p:nvSpPr>
          <p:cNvPr id="69640" name="Text Box 9"/>
          <p:cNvSpPr txBox="1">
            <a:spLocks noChangeArrowheads="1"/>
          </p:cNvSpPr>
          <p:nvPr/>
        </p:nvSpPr>
        <p:spPr bwMode="auto">
          <a:xfrm>
            <a:off x="228600" y="3352800"/>
            <a:ext cx="611188" cy="2624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800">
                <a:latin typeface="Century Gothic" charset="0"/>
              </a:rPr>
              <a:t>Concentration</a:t>
            </a:r>
          </a:p>
        </p:txBody>
      </p:sp>
      <p:sp>
        <p:nvSpPr>
          <p:cNvPr id="63498" name="Text Box 10"/>
          <p:cNvSpPr txBox="1">
            <a:spLocks noChangeArrowheads="1"/>
          </p:cNvSpPr>
          <p:nvPr/>
        </p:nvSpPr>
        <p:spPr bwMode="auto">
          <a:xfrm>
            <a:off x="3048000" y="3581400"/>
            <a:ext cx="18288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2800">
                <a:solidFill>
                  <a:srgbClr val="FF0000"/>
                </a:solidFill>
                <a:latin typeface="Century Gothic" charset="0"/>
              </a:rPr>
              <a:t>AUC=100</a:t>
            </a:r>
          </a:p>
        </p:txBody>
      </p:sp>
      <p:sp>
        <p:nvSpPr>
          <p:cNvPr id="69642" name="Text Box 11"/>
          <p:cNvSpPr txBox="1">
            <a:spLocks noChangeArrowheads="1"/>
          </p:cNvSpPr>
          <p:nvPr/>
        </p:nvSpPr>
        <p:spPr bwMode="auto">
          <a:xfrm>
            <a:off x="5699125" y="4710113"/>
            <a:ext cx="881063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800">
                <a:latin typeface="Century Gothic" charset="0"/>
              </a:rPr>
              <a:t>MIC</a:t>
            </a:r>
          </a:p>
        </p:txBody>
      </p:sp>
      <p:sp>
        <p:nvSpPr>
          <p:cNvPr id="63500" name="Text Box 16"/>
          <p:cNvSpPr txBox="1">
            <a:spLocks noChangeArrowheads="1"/>
          </p:cNvSpPr>
          <p:nvPr/>
        </p:nvSpPr>
        <p:spPr bwMode="auto">
          <a:xfrm>
            <a:off x="3048000" y="4800600"/>
            <a:ext cx="19161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>
                <a:latin typeface="Century Gothic" charset="0"/>
              </a:rPr>
              <a:t>MIC=1 mcg/mL</a:t>
            </a:r>
          </a:p>
        </p:txBody>
      </p:sp>
      <p:sp>
        <p:nvSpPr>
          <p:cNvPr id="63501" name="Text Box 17"/>
          <p:cNvSpPr txBox="1">
            <a:spLocks noChangeArrowheads="1"/>
          </p:cNvSpPr>
          <p:nvPr/>
        </p:nvSpPr>
        <p:spPr bwMode="auto">
          <a:xfrm>
            <a:off x="6400800" y="3733800"/>
            <a:ext cx="189706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>
                <a:latin typeface="Century Gothic" charset="0"/>
              </a:rPr>
              <a:t>MIC=4 mcg/mL</a:t>
            </a:r>
          </a:p>
        </p:txBody>
      </p:sp>
      <p:sp>
        <p:nvSpPr>
          <p:cNvPr id="69645" name="Freeform 18"/>
          <p:cNvSpPr>
            <a:spLocks/>
          </p:cNvSpPr>
          <p:nvPr/>
        </p:nvSpPr>
        <p:spPr bwMode="auto">
          <a:xfrm rot="361290">
            <a:off x="5029200" y="2743200"/>
            <a:ext cx="3275013" cy="3729038"/>
          </a:xfrm>
          <a:custGeom>
            <a:avLst/>
            <a:gdLst>
              <a:gd name="T0" fmla="*/ 0 w 3072"/>
              <a:gd name="T1" fmla="*/ 2147483647 h 2040"/>
              <a:gd name="T2" fmla="*/ 2147483647 w 3072"/>
              <a:gd name="T3" fmla="*/ 2147483647 h 2040"/>
              <a:gd name="T4" fmla="*/ 2147483647 w 3072"/>
              <a:gd name="T5" fmla="*/ 2147483647 h 2040"/>
              <a:gd name="T6" fmla="*/ 2147483647 w 3072"/>
              <a:gd name="T7" fmla="*/ 2147483647 h 2040"/>
              <a:gd name="T8" fmla="*/ 2147483647 w 3072"/>
              <a:gd name="T9" fmla="*/ 2147483647 h 2040"/>
              <a:gd name="T10" fmla="*/ 2147483647 w 3072"/>
              <a:gd name="T11" fmla="*/ 2147483647 h 204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3072"/>
              <a:gd name="T19" fmla="*/ 0 h 2040"/>
              <a:gd name="T20" fmla="*/ 3072 w 3072"/>
              <a:gd name="T21" fmla="*/ 2040 h 204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3072" h="2040">
                <a:moveTo>
                  <a:pt x="0" y="2040"/>
                </a:moveTo>
                <a:cubicBezTo>
                  <a:pt x="104" y="1284"/>
                  <a:pt x="208" y="528"/>
                  <a:pt x="336" y="264"/>
                </a:cubicBezTo>
                <a:cubicBezTo>
                  <a:pt x="464" y="0"/>
                  <a:pt x="568" y="320"/>
                  <a:pt x="768" y="456"/>
                </a:cubicBezTo>
                <a:cubicBezTo>
                  <a:pt x="968" y="592"/>
                  <a:pt x="1288" y="904"/>
                  <a:pt x="1536" y="1080"/>
                </a:cubicBezTo>
                <a:cubicBezTo>
                  <a:pt x="1784" y="1256"/>
                  <a:pt x="2000" y="1384"/>
                  <a:pt x="2256" y="1512"/>
                </a:cubicBezTo>
                <a:cubicBezTo>
                  <a:pt x="2512" y="1640"/>
                  <a:pt x="2936" y="1792"/>
                  <a:pt x="3072" y="1848"/>
                </a:cubicBezTo>
              </a:path>
            </a:pathLst>
          </a:custGeom>
          <a:solidFill>
            <a:srgbClr val="FF0000"/>
          </a:solidFill>
          <a:ln w="2540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3503" name="Line 20"/>
          <p:cNvSpPr>
            <a:spLocks noChangeShapeType="1"/>
          </p:cNvSpPr>
          <p:nvPr/>
        </p:nvSpPr>
        <p:spPr bwMode="auto">
          <a:xfrm>
            <a:off x="5105400" y="4267200"/>
            <a:ext cx="3124200" cy="0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63504" name="Text Box 21"/>
          <p:cNvSpPr txBox="1">
            <a:spLocks noChangeArrowheads="1"/>
          </p:cNvSpPr>
          <p:nvPr/>
        </p:nvSpPr>
        <p:spPr bwMode="auto">
          <a:xfrm>
            <a:off x="2286000" y="2819400"/>
            <a:ext cx="22256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>
                <a:latin typeface="Century Gothic" charset="0"/>
              </a:rPr>
              <a:t>Levo-sensitive</a:t>
            </a:r>
          </a:p>
        </p:txBody>
      </p:sp>
      <p:sp>
        <p:nvSpPr>
          <p:cNvPr id="63505" name="Text Box 23"/>
          <p:cNvSpPr txBox="1">
            <a:spLocks noChangeArrowheads="1"/>
          </p:cNvSpPr>
          <p:nvPr/>
        </p:nvSpPr>
        <p:spPr bwMode="auto">
          <a:xfrm>
            <a:off x="6477000" y="2743200"/>
            <a:ext cx="22002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>
                <a:latin typeface="Century Gothic" charset="0"/>
              </a:rPr>
              <a:t>Levo-resistant</a:t>
            </a:r>
          </a:p>
        </p:txBody>
      </p:sp>
      <p:cxnSp>
        <p:nvCxnSpPr>
          <p:cNvPr id="20" name="Straight Connector 19"/>
          <p:cNvCxnSpPr>
            <a:stCxn id="63498" idx="3"/>
          </p:cNvCxnSpPr>
          <p:nvPr/>
        </p:nvCxnSpPr>
        <p:spPr>
          <a:xfrm>
            <a:off x="4876800" y="3843338"/>
            <a:ext cx="457200" cy="57626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63498" idx="1"/>
          </p:cNvCxnSpPr>
          <p:nvPr/>
        </p:nvCxnSpPr>
        <p:spPr>
          <a:xfrm rot="10800000" flipV="1">
            <a:off x="1905000" y="3843338"/>
            <a:ext cx="1143000" cy="72866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ounded Rectangle 25"/>
          <p:cNvSpPr/>
          <p:nvPr/>
        </p:nvSpPr>
        <p:spPr>
          <a:xfrm>
            <a:off x="1143000" y="5105400"/>
            <a:ext cx="1752600" cy="762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/>
              <a:t>AUC/MIC</a:t>
            </a:r>
          </a:p>
          <a:p>
            <a:pPr algn="ctr">
              <a:defRPr/>
            </a:pPr>
            <a:r>
              <a:rPr lang="en-US" sz="2000" dirty="0"/>
              <a:t>100/1 = 100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5181600" y="5105400"/>
            <a:ext cx="1752600" cy="762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2000" dirty="0"/>
              <a:t>AUC/MIC</a:t>
            </a:r>
          </a:p>
          <a:p>
            <a:pPr algn="ctr">
              <a:defRPr/>
            </a:pPr>
            <a:r>
              <a:rPr lang="en-US" sz="2000" dirty="0"/>
              <a:t>100/4 = 25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172200" y="1905000"/>
            <a:ext cx="26646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**important is MIC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34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3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3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63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63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3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3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495" grpId="0" animBg="1"/>
      <p:bldP spid="63498" grpId="0"/>
      <p:bldP spid="63500" grpId="0"/>
      <p:bldP spid="63501" grpId="0"/>
      <p:bldP spid="63503" grpId="0" animBg="1"/>
      <p:bldP spid="63504" grpId="0"/>
      <p:bldP spid="63505" grpId="0"/>
      <p:bldP spid="26" grpId="0" animBg="1"/>
      <p:bldP spid="2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-228600" y="0"/>
            <a:ext cx="9372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AUC/MIC Ratio – Summary</a:t>
            </a:r>
          </a:p>
        </p:txBody>
      </p:sp>
      <p:sp>
        <p:nvSpPr>
          <p:cNvPr id="1290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371600"/>
            <a:ext cx="8534400" cy="5486400"/>
          </a:xfrm>
        </p:spPr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Parameter linking drug exposure to susceptibility</a:t>
            </a:r>
          </a:p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Correlates with clinical outcomes in vivo</a:t>
            </a:r>
          </a:p>
          <a:p>
            <a:pPr marL="342900" lvl="1" indent="-342900" eaLnBrk="1" hangingPunct="1">
              <a:buClr>
                <a:schemeClr val="hlink"/>
              </a:buClr>
              <a:defRPr/>
            </a:pPr>
            <a:r>
              <a:rPr lang="en-US" sz="3200" u="sng">
                <a:latin typeface="Garamond" charset="0"/>
                <a:ea typeface="Arial" charset="0"/>
                <a:cs typeface="Arial" charset="0"/>
              </a:rPr>
              <a:t>Highly sensitive</a:t>
            </a:r>
            <a:r>
              <a:rPr lang="en-US" sz="3200">
                <a:latin typeface="Garamond" charset="0"/>
                <a:ea typeface="Arial" charset="0"/>
                <a:cs typeface="Arial" charset="0"/>
              </a:rPr>
              <a:t> to variations in MIC</a:t>
            </a:r>
          </a:p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Limitations</a:t>
            </a:r>
          </a:p>
          <a:p>
            <a:pPr marL="742950" lvl="2" indent="-342900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Presumes serum AUC relates to drug at active site</a:t>
            </a:r>
          </a:p>
          <a:p>
            <a:pPr marL="742950" lvl="2" indent="-342900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Difficult to monitor in clinical practice</a:t>
            </a:r>
          </a:p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Role in establishing doses</a:t>
            </a:r>
          </a:p>
          <a:p>
            <a:pPr eaLnBrk="1" hangingPunct="1">
              <a:defRPr/>
            </a:pPr>
            <a:endParaRPr lang="en-US">
              <a:latin typeface="Garamond" charset="0"/>
              <a:cs typeface="Arial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705" name="Rectangle 9"/>
          <p:cNvSpPr>
            <a:spLocks noGrp="1" noRot="1" noChangeArrowheads="1"/>
          </p:cNvSpPr>
          <p:nvPr>
            <p:ph type="title"/>
          </p:nvPr>
        </p:nvSpPr>
        <p:spPr>
          <a:xfrm>
            <a:off x="0" y="0"/>
            <a:ext cx="86868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>
                <a:latin typeface="Garamond" charset="0"/>
                <a:cs typeface="Arial" charset="0"/>
              </a:rPr>
              <a:t>Concentration-dependent Activity</a:t>
            </a:r>
          </a:p>
        </p:txBody>
      </p:sp>
      <p:sp>
        <p:nvSpPr>
          <p:cNvPr id="157706" name="Rectangle 10"/>
          <p:cNvSpPr>
            <a:spLocks noGrp="1" noChangeArrowheads="1"/>
          </p:cNvSpPr>
          <p:nvPr>
            <p:ph type="body" idx="1"/>
          </p:nvPr>
        </p:nvSpPr>
        <p:spPr>
          <a:xfrm>
            <a:off x="0" y="5638800"/>
            <a:ext cx="8686800" cy="1219200"/>
          </a:xfrm>
        </p:spPr>
        <p:txBody>
          <a:bodyPr/>
          <a:lstStyle/>
          <a:p>
            <a:pPr eaLnBrk="1" hangingPunct="1">
              <a:defRPr/>
            </a:pPr>
            <a:r>
              <a:rPr lang="en-US" sz="2000">
                <a:latin typeface="Garamond" charset="0"/>
                <a:cs typeface="Arial" charset="0"/>
              </a:rPr>
              <a:t>Dose-fractionation experiment with lomefloxacin in an animal model</a:t>
            </a:r>
          </a:p>
          <a:p>
            <a:pPr eaLnBrk="1" hangingPunct="1">
              <a:defRPr/>
            </a:pPr>
            <a:r>
              <a:rPr lang="en-US" sz="2000">
                <a:latin typeface="Garamond" charset="0"/>
                <a:cs typeface="Arial" charset="0"/>
              </a:rPr>
              <a:t>Same total dose given as different regimens</a:t>
            </a:r>
          </a:p>
          <a:p>
            <a:pPr eaLnBrk="1" hangingPunct="1">
              <a:defRPr/>
            </a:pPr>
            <a:endParaRPr lang="en-US" sz="2000">
              <a:latin typeface="Garamond" charset="0"/>
              <a:cs typeface="Arial" charset="0"/>
            </a:endParaRPr>
          </a:p>
        </p:txBody>
      </p:sp>
      <p:pic>
        <p:nvPicPr>
          <p:cNvPr id="73731" name="Picture 8"/>
          <p:cNvPicPr>
            <a:picLocks noGrp="1" noChangeAspect="1" noChangeArrowheads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143000"/>
            <a:ext cx="7162800" cy="4468813"/>
          </a:xfrm>
        </p:spPr>
      </p:pic>
      <p:sp>
        <p:nvSpPr>
          <p:cNvPr id="73732" name="Text Box 11"/>
          <p:cNvSpPr txBox="1">
            <a:spLocks noChangeArrowheads="1"/>
          </p:cNvSpPr>
          <p:nvPr/>
        </p:nvSpPr>
        <p:spPr bwMode="auto">
          <a:xfrm>
            <a:off x="7239000" y="1676400"/>
            <a:ext cx="1905000" cy="2843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sz="1800">
                <a:solidFill>
                  <a:srgbClr val="33CC33"/>
                </a:solidFill>
                <a:latin typeface="Century Gothic" charset="0"/>
              </a:rPr>
              <a:t>80mg/kg q24h</a:t>
            </a:r>
          </a:p>
          <a:p>
            <a:pPr eaLnBrk="1" hangingPunct="1">
              <a:spcBef>
                <a:spcPct val="50000"/>
              </a:spcBef>
            </a:pPr>
            <a:endParaRPr lang="en-US" sz="1800">
              <a:solidFill>
                <a:srgbClr val="CCFF66"/>
              </a:solidFill>
              <a:latin typeface="Century Gothic" charset="0"/>
            </a:endParaRPr>
          </a:p>
          <a:p>
            <a:pPr eaLnBrk="1" hangingPunct="1">
              <a:spcBef>
                <a:spcPct val="50000"/>
              </a:spcBef>
            </a:pPr>
            <a:r>
              <a:rPr lang="en-US" sz="1800">
                <a:solidFill>
                  <a:srgbClr val="CC9900"/>
                </a:solidFill>
                <a:latin typeface="Century Gothic" charset="0"/>
              </a:rPr>
              <a:t>40mg/kg q12h</a:t>
            </a:r>
          </a:p>
          <a:p>
            <a:pPr eaLnBrk="1" hangingPunct="1">
              <a:spcBef>
                <a:spcPct val="50000"/>
              </a:spcBef>
            </a:pPr>
            <a:endParaRPr lang="en-US" sz="1800">
              <a:solidFill>
                <a:srgbClr val="CC9900"/>
              </a:solidFill>
              <a:latin typeface="Century Gothic" charset="0"/>
            </a:endParaRPr>
          </a:p>
          <a:p>
            <a:pPr eaLnBrk="1" hangingPunct="1">
              <a:spcBef>
                <a:spcPct val="50000"/>
              </a:spcBef>
            </a:pPr>
            <a:r>
              <a:rPr lang="en-US" sz="1800">
                <a:solidFill>
                  <a:srgbClr val="00FFCC"/>
                </a:solidFill>
                <a:latin typeface="Century Gothic" charset="0"/>
              </a:rPr>
              <a:t>20mg/kg q6h</a:t>
            </a:r>
          </a:p>
          <a:p>
            <a:pPr eaLnBrk="1" hangingPunct="1">
              <a:spcBef>
                <a:spcPct val="50000"/>
              </a:spcBef>
            </a:pPr>
            <a:endParaRPr lang="en-US" sz="1800">
              <a:solidFill>
                <a:srgbClr val="00FFCC"/>
              </a:solidFill>
              <a:latin typeface="Century Gothic" charset="0"/>
            </a:endParaRPr>
          </a:p>
          <a:p>
            <a:pPr eaLnBrk="1" hangingPunct="1">
              <a:spcBef>
                <a:spcPct val="50000"/>
              </a:spcBef>
            </a:pPr>
            <a:r>
              <a:rPr lang="en-US" sz="1800">
                <a:solidFill>
                  <a:srgbClr val="FF0066"/>
                </a:solidFill>
                <a:latin typeface="Century Gothic" charset="0"/>
              </a:rPr>
              <a:t>Control</a:t>
            </a:r>
          </a:p>
        </p:txBody>
      </p:sp>
      <p:sp>
        <p:nvSpPr>
          <p:cNvPr id="73733" name="Line 12"/>
          <p:cNvSpPr>
            <a:spLocks noChangeShapeType="1"/>
          </p:cNvSpPr>
          <p:nvPr/>
        </p:nvSpPr>
        <p:spPr bwMode="auto">
          <a:xfrm flipH="1">
            <a:off x="6019800" y="1905000"/>
            <a:ext cx="1295400" cy="304800"/>
          </a:xfrm>
          <a:prstGeom prst="line">
            <a:avLst/>
          </a:prstGeom>
          <a:noFill/>
          <a:ln w="28575">
            <a:solidFill>
              <a:srgbClr val="33CC33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3734" name="Line 13"/>
          <p:cNvSpPr>
            <a:spLocks noChangeShapeType="1"/>
          </p:cNvSpPr>
          <p:nvPr/>
        </p:nvSpPr>
        <p:spPr bwMode="auto">
          <a:xfrm flipH="1">
            <a:off x="4419600" y="2667000"/>
            <a:ext cx="2819400" cy="228600"/>
          </a:xfrm>
          <a:prstGeom prst="line">
            <a:avLst/>
          </a:prstGeom>
          <a:noFill/>
          <a:ln w="28575">
            <a:solidFill>
              <a:srgbClr val="CC99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3735" name="Line 14"/>
          <p:cNvSpPr>
            <a:spLocks noChangeShapeType="1"/>
          </p:cNvSpPr>
          <p:nvPr/>
        </p:nvSpPr>
        <p:spPr bwMode="auto">
          <a:xfrm flipH="1" flipV="1">
            <a:off x="5943600" y="3429000"/>
            <a:ext cx="1371600" cy="0"/>
          </a:xfrm>
          <a:prstGeom prst="line">
            <a:avLst/>
          </a:prstGeom>
          <a:noFill/>
          <a:ln w="28575">
            <a:solidFill>
              <a:srgbClr val="00FFCC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3736" name="Line 15"/>
          <p:cNvSpPr>
            <a:spLocks noChangeShapeType="1"/>
          </p:cNvSpPr>
          <p:nvPr/>
        </p:nvSpPr>
        <p:spPr bwMode="auto">
          <a:xfrm flipH="1">
            <a:off x="4953000" y="4343400"/>
            <a:ext cx="2362200" cy="304800"/>
          </a:xfrm>
          <a:prstGeom prst="line">
            <a:avLst/>
          </a:prstGeom>
          <a:noFill/>
          <a:ln w="28575">
            <a:solidFill>
              <a:srgbClr val="FF0066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3737" name="Line 16"/>
          <p:cNvSpPr>
            <a:spLocks noChangeShapeType="1"/>
          </p:cNvSpPr>
          <p:nvPr/>
        </p:nvSpPr>
        <p:spPr bwMode="auto">
          <a:xfrm>
            <a:off x="6705600" y="2286000"/>
            <a:ext cx="0" cy="1371600"/>
          </a:xfrm>
          <a:prstGeom prst="line">
            <a:avLst/>
          </a:prstGeom>
          <a:noFill/>
          <a:ln w="28575">
            <a:solidFill>
              <a:schemeClr val="bg2"/>
            </a:solidFill>
            <a:round/>
            <a:headEnd type="diamond" w="med" len="med"/>
            <a:tailEnd type="diamond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3738" name="Text Box 17"/>
          <p:cNvSpPr txBox="1">
            <a:spLocks noChangeArrowheads="1"/>
          </p:cNvSpPr>
          <p:nvPr/>
        </p:nvSpPr>
        <p:spPr bwMode="auto">
          <a:xfrm>
            <a:off x="6365875" y="6583363"/>
            <a:ext cx="2778125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200">
                <a:latin typeface="Century Gothic" charset="0"/>
              </a:rPr>
              <a:t>Lode, et al.  Clin Inf Dis 1998;27:33-9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4" name="WordArt 4"/>
          <p:cNvSpPr>
            <a:spLocks noChangeArrowheads="1" noChangeShapeType="1" noTextEdit="1"/>
          </p:cNvSpPr>
          <p:nvPr/>
        </p:nvSpPr>
        <p:spPr bwMode="auto">
          <a:xfrm>
            <a:off x="7086600" y="3048000"/>
            <a:ext cx="1771650" cy="990600"/>
          </a:xfrm>
          <a:prstGeom prst="rect">
            <a:avLst/>
          </a:prstGeom>
        </p:spPr>
        <p:txBody>
          <a:bodyPr wrap="none" fromWordArt="1">
            <a:prstTxWarp prst="textSlantUp">
              <a:avLst>
                <a:gd name="adj" fmla="val 32056"/>
              </a:avLst>
            </a:prstTxWarp>
          </a:bodyPr>
          <a:lstStyle/>
          <a:p>
            <a:pPr algn="ctr"/>
            <a:r>
              <a:rPr lang="en-US" sz="3600" kern="10">
                <a:ln w="9525">
                  <a:solidFill>
                    <a:schemeClr val="bg2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rgbClr val="FFFFFF"/>
                    </a:gs>
                    <a:gs pos="7001">
                      <a:srgbClr val="E6E6E6"/>
                    </a:gs>
                    <a:gs pos="32001">
                      <a:srgbClr val="7D8496"/>
                    </a:gs>
                    <a:gs pos="47000">
                      <a:srgbClr val="E6E6E6"/>
                    </a:gs>
                    <a:gs pos="85001">
                      <a:srgbClr val="7D8496"/>
                    </a:gs>
                    <a:gs pos="100000">
                      <a:srgbClr val="E6E6E6"/>
                    </a:gs>
                  </a:gsLst>
                  <a:lin ang="2700000" scaled="1"/>
                </a:gradFill>
                <a:effectLst>
                  <a:outerShdw blurRad="63500" dist="53882" dir="2700000" algn="ctr" rotWithShape="0">
                    <a:srgbClr val="9999FF">
                      <a:alpha val="79999"/>
                    </a:srgbClr>
                  </a:outerShdw>
                </a:effectLst>
                <a:latin typeface="Impact"/>
                <a:ea typeface="Impact"/>
                <a:cs typeface="Impact"/>
              </a:rPr>
              <a:t>Renal Function</a:t>
            </a:r>
          </a:p>
        </p:txBody>
      </p:sp>
      <p:sp>
        <p:nvSpPr>
          <p:cNvPr id="184325" name="WordArt 5"/>
          <p:cNvSpPr>
            <a:spLocks noChangeArrowheads="1" noChangeShapeType="1" noTextEdit="1"/>
          </p:cNvSpPr>
          <p:nvPr/>
        </p:nvSpPr>
        <p:spPr bwMode="auto">
          <a:xfrm>
            <a:off x="6248400" y="4343400"/>
            <a:ext cx="2238375" cy="495300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sz="3600" kern="10">
                <a:gradFill rotWithShape="1">
                  <a:gsLst>
                    <a:gs pos="0">
                      <a:srgbClr val="FFF200"/>
                    </a:gs>
                    <a:gs pos="45000">
                      <a:srgbClr val="FF7A00"/>
                    </a:gs>
                    <a:gs pos="70000">
                      <a:srgbClr val="FF0300"/>
                    </a:gs>
                    <a:gs pos="100000">
                      <a:srgbClr val="4D0808"/>
                    </a:gs>
                  </a:gsLst>
                  <a:lin ang="5400000" scaled="1"/>
                </a:gradFill>
                <a:effectLst>
                  <a:outerShdw blurRad="63500" dist="38099" dir="2700000" algn="ctr" rotWithShape="0">
                    <a:srgbClr val="C0C0C0">
                      <a:alpha val="79999"/>
                    </a:srgbClr>
                  </a:outerShdw>
                </a:effectLst>
                <a:latin typeface="Impact"/>
                <a:ea typeface="Impact"/>
                <a:cs typeface="Impact"/>
              </a:rPr>
              <a:t>Illness Severity</a:t>
            </a:r>
          </a:p>
        </p:txBody>
      </p:sp>
      <p:sp>
        <p:nvSpPr>
          <p:cNvPr id="184326" name="WordArt 6"/>
          <p:cNvSpPr>
            <a:spLocks noChangeArrowheads="1" noChangeShapeType="1" noTextEdit="1"/>
          </p:cNvSpPr>
          <p:nvPr/>
        </p:nvSpPr>
        <p:spPr bwMode="auto">
          <a:xfrm>
            <a:off x="4800600" y="3810000"/>
            <a:ext cx="1781175" cy="523875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sz="3600" kern="10">
                <a:gradFill rotWithShape="1">
                  <a:gsLst>
                    <a:gs pos="0">
                      <a:srgbClr val="DDEBCF"/>
                    </a:gs>
                    <a:gs pos="50000">
                      <a:srgbClr val="9CB86E"/>
                    </a:gs>
                    <a:gs pos="100000">
                      <a:srgbClr val="156B13"/>
                    </a:gs>
                  </a:gsLst>
                  <a:lin ang="5400000" scaled="1"/>
                </a:gradFill>
                <a:effectLst>
                  <a:outerShdw blurRad="63500" dist="46662" dir="2115817" algn="ctr" rotWithShape="0">
                    <a:srgbClr val="B2B2B2">
                      <a:alpha val="79999"/>
                    </a:srgbClr>
                  </a:outerShdw>
                </a:effectLst>
                <a:latin typeface="Times New Roman"/>
                <a:ea typeface="Times New Roman"/>
                <a:cs typeface="Times New Roman"/>
              </a:rPr>
              <a:t>Organism</a:t>
            </a:r>
          </a:p>
        </p:txBody>
      </p:sp>
      <p:sp>
        <p:nvSpPr>
          <p:cNvPr id="184327" name="WordArt 7"/>
          <p:cNvSpPr>
            <a:spLocks noChangeArrowheads="1" noChangeShapeType="1" noTextEdit="1"/>
          </p:cNvSpPr>
          <p:nvPr/>
        </p:nvSpPr>
        <p:spPr bwMode="auto">
          <a:xfrm>
            <a:off x="5105400" y="4953000"/>
            <a:ext cx="3000375" cy="550863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sz="3600" i="1" kern="1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FFFFFF"/>
                </a:solidFill>
                <a:effectLst>
                  <a:outerShdw blurRad="63500" dist="38099" dir="2700000" algn="ctr" rotWithShape="0">
                    <a:srgbClr val="000000">
                      <a:alpha val="79999"/>
                    </a:srgbClr>
                  </a:outerShdw>
                </a:effectLst>
                <a:latin typeface="Arial Black"/>
                <a:ea typeface="Arial Black"/>
                <a:cs typeface="Arial Black"/>
              </a:rPr>
              <a:t>Site of Infection</a:t>
            </a:r>
          </a:p>
        </p:txBody>
      </p:sp>
      <p:sp>
        <p:nvSpPr>
          <p:cNvPr id="184328" name="WordArt 8"/>
          <p:cNvSpPr>
            <a:spLocks noChangeArrowheads="1" noChangeShapeType="1" noTextEdit="1"/>
          </p:cNvSpPr>
          <p:nvPr/>
        </p:nvSpPr>
        <p:spPr bwMode="auto">
          <a:xfrm>
            <a:off x="457200" y="5867400"/>
            <a:ext cx="8382000" cy="708025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sz="3600" kern="10">
                <a:ln w="9525">
                  <a:solidFill>
                    <a:srgbClr val="000000"/>
                  </a:solidFill>
                  <a:round/>
                  <a:headEnd/>
                  <a:tailEnd/>
                </a:ln>
                <a:solidFill>
                  <a:srgbClr val="FFFFFF"/>
                </a:solidFill>
                <a:latin typeface="Arial Black"/>
                <a:ea typeface="Arial Black"/>
                <a:cs typeface="Arial Black"/>
              </a:rPr>
              <a:t>Pharmacokinetics/Pharmacodynamics</a:t>
            </a:r>
          </a:p>
        </p:txBody>
      </p:sp>
      <p:sp>
        <p:nvSpPr>
          <p:cNvPr id="23558" name="Text Box 18"/>
          <p:cNvSpPr txBox="1">
            <a:spLocks noChangeArrowheads="1"/>
          </p:cNvSpPr>
          <p:nvPr/>
        </p:nvSpPr>
        <p:spPr bwMode="auto">
          <a:xfrm>
            <a:off x="1431925" y="201613"/>
            <a:ext cx="2301875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endParaRPr lang="en-US" sz="1800"/>
          </a:p>
        </p:txBody>
      </p:sp>
      <p:sp>
        <p:nvSpPr>
          <p:cNvPr id="184346" name="Rectangle 26"/>
          <p:cNvSpPr>
            <a:spLocks noGrp="1" noChangeArrowheads="1"/>
          </p:cNvSpPr>
          <p:nvPr>
            <p:ph type="body" sz="half" idx="1"/>
          </p:nvPr>
        </p:nvSpPr>
        <p:spPr>
          <a:xfrm>
            <a:off x="152400" y="1722438"/>
            <a:ext cx="6553200" cy="4525962"/>
          </a:xfrm>
        </p:spPr>
        <p:txBody>
          <a:bodyPr/>
          <a:lstStyle/>
          <a:p>
            <a:pPr eaLnBrk="1" hangingPunct="1">
              <a:defRPr/>
            </a:pPr>
            <a:r>
              <a:rPr lang="en-US" sz="2800">
                <a:latin typeface="Garamond" charset="0"/>
                <a:cs typeface="Arial" charset="0"/>
              </a:rPr>
              <a:t>Mr. Z is admitted to the ICU with suspected nosocomial pneumonia. The intern writing the orders turns to you and asks </a:t>
            </a:r>
            <a:r>
              <a:rPr lang="ja-JP" altLang="en-US" sz="2800">
                <a:latin typeface="Garamond" charset="0"/>
                <a:cs typeface="Arial" charset="0"/>
              </a:rPr>
              <a:t>“</a:t>
            </a:r>
            <a:r>
              <a:rPr lang="en-US" sz="2800">
                <a:latin typeface="Garamond" charset="0"/>
                <a:cs typeface="Arial" charset="0"/>
              </a:rPr>
              <a:t>Sanford says ceftazidime 1-2g q8-12h.  Which is the best regimen?</a:t>
            </a:r>
            <a:r>
              <a:rPr lang="ja-JP" altLang="en-US" sz="2800">
                <a:latin typeface="Garamond" charset="0"/>
                <a:cs typeface="Arial" charset="0"/>
              </a:rPr>
              <a:t>”</a:t>
            </a:r>
            <a:r>
              <a:rPr lang="en-US" sz="2800">
                <a:latin typeface="Garamond" charset="0"/>
                <a:cs typeface="Arial" charset="0"/>
              </a:rPr>
              <a:t>  </a:t>
            </a:r>
          </a:p>
          <a:p>
            <a:pPr lvl="1" eaLnBrk="1" hangingPunct="1">
              <a:defRPr/>
            </a:pPr>
            <a:r>
              <a:rPr lang="en-US" sz="2400">
                <a:latin typeface="Garamond" charset="0"/>
                <a:ea typeface="Arial" charset="0"/>
                <a:cs typeface="Arial" charset="0"/>
              </a:rPr>
              <a:t>Ceftazidime 2g q12h</a:t>
            </a:r>
          </a:p>
          <a:p>
            <a:pPr lvl="1" eaLnBrk="1" hangingPunct="1">
              <a:defRPr/>
            </a:pPr>
            <a:r>
              <a:rPr lang="en-US" sz="2400">
                <a:latin typeface="Garamond" charset="0"/>
                <a:ea typeface="Arial" charset="0"/>
                <a:cs typeface="Arial" charset="0"/>
              </a:rPr>
              <a:t>Ceftazidime 1g q8h</a:t>
            </a:r>
          </a:p>
          <a:p>
            <a:pPr lvl="1" eaLnBrk="1" hangingPunct="1">
              <a:defRPr/>
            </a:pPr>
            <a:r>
              <a:rPr lang="en-US" sz="2400">
                <a:latin typeface="Garamond" charset="0"/>
                <a:ea typeface="Arial" charset="0"/>
                <a:cs typeface="Arial" charset="0"/>
              </a:rPr>
              <a:t>Ceftazidime 1g q12h</a:t>
            </a:r>
          </a:p>
          <a:p>
            <a:pPr lvl="1" eaLnBrk="1" hangingPunct="1">
              <a:defRPr/>
            </a:pPr>
            <a:r>
              <a:rPr lang="en-US" sz="2400">
                <a:latin typeface="Garamond" charset="0"/>
                <a:ea typeface="Arial" charset="0"/>
                <a:cs typeface="Arial" charset="0"/>
              </a:rPr>
              <a:t>Ceftazidime 2g q8h</a:t>
            </a:r>
          </a:p>
        </p:txBody>
      </p:sp>
      <p:sp>
        <p:nvSpPr>
          <p:cNvPr id="23560" name="Text Box 27"/>
          <p:cNvSpPr txBox="1">
            <a:spLocks noChangeArrowheads="1"/>
          </p:cNvSpPr>
          <p:nvPr/>
        </p:nvSpPr>
        <p:spPr bwMode="auto">
          <a:xfrm>
            <a:off x="1676400" y="5257800"/>
            <a:ext cx="236220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endParaRPr lang="en-US" sz="1800"/>
          </a:p>
        </p:txBody>
      </p:sp>
      <p:sp>
        <p:nvSpPr>
          <p:cNvPr id="11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304800" y="152400"/>
            <a:ext cx="6096000" cy="1417638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 dirty="0" smtClean="0">
                <a:latin typeface="Garamond" charset="0"/>
                <a:cs typeface="Arial" charset="0"/>
              </a:rPr>
              <a:t>What’s </a:t>
            </a:r>
            <a:r>
              <a:rPr lang="en-US" sz="4000" dirty="0">
                <a:latin typeface="Garamond" charset="0"/>
                <a:cs typeface="Arial" charset="0"/>
              </a:rPr>
              <a:t>the Point of </a:t>
            </a:r>
            <a:br>
              <a:rPr lang="en-US" sz="4000" dirty="0">
                <a:latin typeface="Garamond" charset="0"/>
                <a:cs typeface="Arial" charset="0"/>
              </a:rPr>
            </a:br>
            <a:r>
              <a:rPr lang="en-US" sz="4000" dirty="0">
                <a:latin typeface="Garamond" charset="0"/>
                <a:cs typeface="Arial" charset="0"/>
              </a:rPr>
              <a:t>this Lecture?</a:t>
            </a:r>
          </a:p>
        </p:txBody>
      </p:sp>
      <p:pic>
        <p:nvPicPr>
          <p:cNvPr id="23562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0"/>
            <a:ext cx="2084388" cy="304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4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84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84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84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4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24" grpId="0" animBg="1"/>
      <p:bldP spid="184325" grpId="0" animBg="1"/>
      <p:bldP spid="184326" grpId="0" animBg="1"/>
      <p:bldP spid="184327" grpId="0" animBg="1"/>
      <p:bldP spid="184328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762000" y="0"/>
            <a:ext cx="77724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Cmax:MIC ratio</a:t>
            </a:r>
          </a:p>
        </p:txBody>
      </p:sp>
      <p:sp>
        <p:nvSpPr>
          <p:cNvPr id="134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876800" y="1447800"/>
            <a:ext cx="3962400" cy="4648200"/>
          </a:xfrm>
        </p:spPr>
        <p:txBody>
          <a:bodyPr/>
          <a:lstStyle/>
          <a:p>
            <a:pPr eaLnBrk="1" hangingPunct="1">
              <a:defRPr/>
            </a:pPr>
            <a:r>
              <a:rPr lang="en-US" sz="2800">
                <a:latin typeface="Garamond" charset="0"/>
                <a:cs typeface="Arial" charset="0"/>
              </a:rPr>
              <a:t>Cmax:MIC ratio &gt;8-12 associated with clinical success </a:t>
            </a:r>
          </a:p>
          <a:p>
            <a:pPr eaLnBrk="1" hangingPunct="1">
              <a:defRPr/>
            </a:pPr>
            <a:r>
              <a:rPr lang="en-US" sz="2800">
                <a:latin typeface="Garamond" charset="0"/>
                <a:cs typeface="Arial" charset="0"/>
              </a:rPr>
              <a:t>Optimal ratio varies with drug and organism</a:t>
            </a:r>
          </a:p>
          <a:p>
            <a:pPr eaLnBrk="1" hangingPunct="1">
              <a:defRPr/>
            </a:pPr>
            <a:endParaRPr lang="en-US" sz="2800">
              <a:latin typeface="Garamond" charset="0"/>
              <a:cs typeface="Arial" charset="0"/>
            </a:endParaRPr>
          </a:p>
          <a:p>
            <a:pPr eaLnBrk="1" hangingPunct="1">
              <a:buFont typeface="Wingdings" charset="0"/>
              <a:buNone/>
              <a:defRPr/>
            </a:pPr>
            <a:endParaRPr lang="en-US" sz="2800">
              <a:latin typeface="Garamond" charset="0"/>
              <a:cs typeface="Arial" charset="0"/>
            </a:endParaRPr>
          </a:p>
          <a:p>
            <a:pPr eaLnBrk="1" hangingPunct="1">
              <a:defRPr/>
            </a:pPr>
            <a:endParaRPr lang="en-US" sz="2800">
              <a:latin typeface="Garamond" charset="0"/>
              <a:cs typeface="Arial" charset="0"/>
            </a:endParaRPr>
          </a:p>
        </p:txBody>
      </p:sp>
      <p:sp>
        <p:nvSpPr>
          <p:cNvPr id="75779" name="Line 4"/>
          <p:cNvSpPr>
            <a:spLocks noChangeShapeType="1"/>
          </p:cNvSpPr>
          <p:nvPr/>
        </p:nvSpPr>
        <p:spPr bwMode="auto">
          <a:xfrm>
            <a:off x="685800" y="1600200"/>
            <a:ext cx="0" cy="44196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5780" name="Line 5"/>
          <p:cNvSpPr>
            <a:spLocks noChangeShapeType="1"/>
          </p:cNvSpPr>
          <p:nvPr/>
        </p:nvSpPr>
        <p:spPr bwMode="auto">
          <a:xfrm>
            <a:off x="685800" y="6019800"/>
            <a:ext cx="40386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5781" name="Freeform 6"/>
          <p:cNvSpPr>
            <a:spLocks/>
          </p:cNvSpPr>
          <p:nvPr/>
        </p:nvSpPr>
        <p:spPr bwMode="auto">
          <a:xfrm>
            <a:off x="762000" y="1752600"/>
            <a:ext cx="3962400" cy="4254500"/>
          </a:xfrm>
          <a:custGeom>
            <a:avLst/>
            <a:gdLst>
              <a:gd name="T0" fmla="*/ 0 w 2496"/>
              <a:gd name="T1" fmla="*/ 2147483647 h 2680"/>
              <a:gd name="T2" fmla="*/ 2147483647 w 2496"/>
              <a:gd name="T3" fmla="*/ 2147483647 h 2680"/>
              <a:gd name="T4" fmla="*/ 2147483647 w 2496"/>
              <a:gd name="T5" fmla="*/ 2147483647 h 2680"/>
              <a:gd name="T6" fmla="*/ 2147483647 w 2496"/>
              <a:gd name="T7" fmla="*/ 2147483647 h 2680"/>
              <a:gd name="T8" fmla="*/ 2147483647 w 2496"/>
              <a:gd name="T9" fmla="*/ 2147483647 h 2680"/>
              <a:gd name="T10" fmla="*/ 2147483647 w 2496"/>
              <a:gd name="T11" fmla="*/ 2147483647 h 2680"/>
              <a:gd name="T12" fmla="*/ 2147483647 w 2496"/>
              <a:gd name="T13" fmla="*/ 2147483647 h 268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2496"/>
              <a:gd name="T22" fmla="*/ 0 h 2680"/>
              <a:gd name="T23" fmla="*/ 2496 w 2496"/>
              <a:gd name="T24" fmla="*/ 2680 h 2680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2496" h="2680">
                <a:moveTo>
                  <a:pt x="0" y="2680"/>
                </a:moveTo>
                <a:cubicBezTo>
                  <a:pt x="20" y="1988"/>
                  <a:pt x="40" y="1296"/>
                  <a:pt x="96" y="856"/>
                </a:cubicBezTo>
                <a:cubicBezTo>
                  <a:pt x="152" y="416"/>
                  <a:pt x="248" y="80"/>
                  <a:pt x="336" y="40"/>
                </a:cubicBezTo>
                <a:cubicBezTo>
                  <a:pt x="424" y="0"/>
                  <a:pt x="504" y="360"/>
                  <a:pt x="624" y="616"/>
                </a:cubicBezTo>
                <a:cubicBezTo>
                  <a:pt x="744" y="872"/>
                  <a:pt x="896" y="1312"/>
                  <a:pt x="1056" y="1576"/>
                </a:cubicBezTo>
                <a:cubicBezTo>
                  <a:pt x="1216" y="1840"/>
                  <a:pt x="1344" y="2016"/>
                  <a:pt x="1584" y="2200"/>
                </a:cubicBezTo>
                <a:cubicBezTo>
                  <a:pt x="1824" y="2384"/>
                  <a:pt x="2160" y="2532"/>
                  <a:pt x="2496" y="2680"/>
                </a:cubicBezTo>
              </a:path>
            </a:pathLst>
          </a:custGeom>
          <a:solidFill>
            <a:srgbClr val="FF0000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75782" name="Line 7"/>
          <p:cNvSpPr>
            <a:spLocks noChangeShapeType="1"/>
          </p:cNvSpPr>
          <p:nvPr/>
        </p:nvSpPr>
        <p:spPr bwMode="auto">
          <a:xfrm>
            <a:off x="685800" y="4724400"/>
            <a:ext cx="38100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5783" name="Line 8"/>
          <p:cNvSpPr>
            <a:spLocks noChangeShapeType="1"/>
          </p:cNvSpPr>
          <p:nvPr/>
        </p:nvSpPr>
        <p:spPr bwMode="auto">
          <a:xfrm>
            <a:off x="1295400" y="1828800"/>
            <a:ext cx="0" cy="2895600"/>
          </a:xfrm>
          <a:prstGeom prst="line">
            <a:avLst/>
          </a:prstGeom>
          <a:noFill/>
          <a:ln w="38100">
            <a:solidFill>
              <a:srgbClr val="33CCCC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5784" name="Text Box 9"/>
          <p:cNvSpPr txBox="1">
            <a:spLocks noChangeArrowheads="1"/>
          </p:cNvSpPr>
          <p:nvPr/>
        </p:nvSpPr>
        <p:spPr bwMode="auto">
          <a:xfrm>
            <a:off x="1447800" y="6096000"/>
            <a:ext cx="8588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>
                <a:latin typeface="Century Gothic" charset="0"/>
              </a:rPr>
              <a:t>Time</a:t>
            </a:r>
          </a:p>
        </p:txBody>
      </p:sp>
      <p:sp>
        <p:nvSpPr>
          <p:cNvPr id="75785" name="Text Box 10"/>
          <p:cNvSpPr txBox="1">
            <a:spLocks noChangeArrowheads="1"/>
          </p:cNvSpPr>
          <p:nvPr/>
        </p:nvSpPr>
        <p:spPr bwMode="auto">
          <a:xfrm>
            <a:off x="0" y="2514600"/>
            <a:ext cx="549275" cy="225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>
                <a:latin typeface="Century Gothic" charset="0"/>
              </a:rPr>
              <a:t>Concentration</a:t>
            </a:r>
          </a:p>
        </p:txBody>
      </p:sp>
      <p:sp>
        <p:nvSpPr>
          <p:cNvPr id="75786" name="Text Box 11"/>
          <p:cNvSpPr txBox="1">
            <a:spLocks noChangeArrowheads="1"/>
          </p:cNvSpPr>
          <p:nvPr/>
        </p:nvSpPr>
        <p:spPr bwMode="auto">
          <a:xfrm>
            <a:off x="3200400" y="4267200"/>
            <a:ext cx="7794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>
                <a:latin typeface="Century Gothic" charset="0"/>
              </a:rPr>
              <a:t>MIC</a:t>
            </a:r>
          </a:p>
        </p:txBody>
      </p:sp>
      <p:sp>
        <p:nvSpPr>
          <p:cNvPr id="75787" name="Text Box 12"/>
          <p:cNvSpPr txBox="1">
            <a:spLocks noChangeArrowheads="1"/>
          </p:cNvSpPr>
          <p:nvPr/>
        </p:nvSpPr>
        <p:spPr bwMode="auto">
          <a:xfrm>
            <a:off x="1295400" y="3733800"/>
            <a:ext cx="17653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b="1">
                <a:solidFill>
                  <a:srgbClr val="66FFFF"/>
                </a:solidFill>
                <a:latin typeface="Century Gothic" charset="0"/>
              </a:rPr>
              <a:t>Cmax:MIC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Pharmacodynamics</a:t>
            </a:r>
            <a:br>
              <a:rPr lang="en-US">
                <a:latin typeface="Garamond" charset="0"/>
                <a:cs typeface="Arial" charset="0"/>
              </a:rPr>
            </a:br>
            <a:r>
              <a:rPr lang="en-US" sz="3200">
                <a:latin typeface="Garamond" charset="0"/>
                <a:cs typeface="Arial" charset="0"/>
              </a:rPr>
              <a:t>Concentration- vs. Time-dependence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Wingdings" charset="0"/>
              <a:buNone/>
              <a:defRPr/>
            </a:pPr>
            <a:r>
              <a:rPr lang="en-US" dirty="0">
                <a:latin typeface="Garamond" charset="0"/>
                <a:cs typeface="Arial" charset="0"/>
              </a:rPr>
              <a:t>Concentration-dependent drugs</a:t>
            </a:r>
          </a:p>
          <a:p>
            <a:pPr eaLnBrk="1" hangingPunct="1">
              <a:defRPr/>
            </a:pPr>
            <a:r>
              <a:rPr lang="en-US" dirty="0">
                <a:latin typeface="Garamond" charset="0"/>
                <a:cs typeface="Arial" charset="0"/>
              </a:rPr>
              <a:t>Level of activity is best predicted by </a:t>
            </a:r>
            <a:r>
              <a:rPr lang="en-US" dirty="0" err="1">
                <a:solidFill>
                  <a:schemeClr val="folHlink"/>
                </a:solidFill>
                <a:latin typeface="Garamond" charset="0"/>
                <a:cs typeface="Arial" charset="0"/>
              </a:rPr>
              <a:t>C</a:t>
            </a:r>
            <a:r>
              <a:rPr lang="en-US" baseline="-25000" dirty="0" err="1">
                <a:solidFill>
                  <a:schemeClr val="folHlink"/>
                </a:solidFill>
                <a:latin typeface="Garamond" charset="0"/>
                <a:cs typeface="Arial" charset="0"/>
              </a:rPr>
              <a:t>max</a:t>
            </a:r>
            <a:r>
              <a:rPr lang="en-US" dirty="0" err="1">
                <a:solidFill>
                  <a:schemeClr val="folHlink"/>
                </a:solidFill>
                <a:latin typeface="Garamond" charset="0"/>
                <a:cs typeface="Arial" charset="0"/>
              </a:rPr>
              <a:t>:MIC</a:t>
            </a:r>
            <a:r>
              <a:rPr lang="en-US" dirty="0">
                <a:solidFill>
                  <a:schemeClr val="folHlink"/>
                </a:solidFill>
                <a:latin typeface="Garamond" charset="0"/>
                <a:cs typeface="Arial" charset="0"/>
              </a:rPr>
              <a:t> or AUC/MIC </a:t>
            </a:r>
          </a:p>
          <a:p>
            <a:pPr eaLnBrk="1" hangingPunct="1">
              <a:defRPr/>
            </a:pPr>
            <a:r>
              <a:rPr lang="en-US" dirty="0">
                <a:solidFill>
                  <a:schemeClr val="folHlink"/>
                </a:solidFill>
                <a:latin typeface="Garamond" charset="0"/>
                <a:cs typeface="Arial" charset="0"/>
              </a:rPr>
              <a:t>Higher concentrations work better</a:t>
            </a:r>
            <a:endParaRPr lang="en-US" dirty="0">
              <a:latin typeface="Garamond" charset="0"/>
              <a:cs typeface="Arial" charset="0"/>
            </a:endParaRPr>
          </a:p>
          <a:p>
            <a:pPr eaLnBrk="1" hangingPunct="1">
              <a:defRPr/>
            </a:pPr>
            <a:r>
              <a:rPr lang="en-US" dirty="0">
                <a:latin typeface="Garamond" charset="0"/>
                <a:cs typeface="Arial" charset="0"/>
              </a:rPr>
              <a:t>Ideal administration – </a:t>
            </a:r>
            <a:r>
              <a:rPr lang="en-US" dirty="0">
                <a:solidFill>
                  <a:srgbClr val="00FF00"/>
                </a:solidFill>
                <a:latin typeface="Garamond" charset="0"/>
                <a:cs typeface="Arial" charset="0"/>
              </a:rPr>
              <a:t>infrequent, high doses</a:t>
            </a:r>
          </a:p>
          <a:p>
            <a:pPr eaLnBrk="1" hangingPunct="1">
              <a:defRPr/>
            </a:pPr>
            <a:r>
              <a:rPr lang="en-US" dirty="0">
                <a:latin typeface="Garamond" charset="0"/>
                <a:cs typeface="Arial" charset="0"/>
              </a:rPr>
              <a:t>Examples: metronidazole, aminoglycosides, fluoroquinolones, daptomycin, </a:t>
            </a:r>
            <a:r>
              <a:rPr lang="en-US" dirty="0" err="1">
                <a:latin typeface="Garamond" charset="0"/>
                <a:cs typeface="Arial" charset="0"/>
              </a:rPr>
              <a:t>ketolides</a:t>
            </a:r>
            <a:endParaRPr lang="en-US" dirty="0">
              <a:latin typeface="Garamond" charset="0"/>
              <a:cs typeface="Arial" charset="0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>
                <a:latin typeface="Garamond" charset="0"/>
                <a:cs typeface="Arial" charset="0"/>
              </a:rPr>
              <a:t>Concentration-dependent Activity – Summary</a:t>
            </a:r>
          </a:p>
        </p:txBody>
      </p:sp>
      <p:sp>
        <p:nvSpPr>
          <p:cNvPr id="166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>
                <a:latin typeface="Garamond" charset="0"/>
                <a:cs typeface="Arial" charset="0"/>
              </a:rPr>
              <a:t>Activity is maximized with high concentrations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>
                <a:latin typeface="Garamond" charset="0"/>
                <a:cs typeface="Arial" charset="0"/>
              </a:rPr>
              <a:t>Limitations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Optimal peaks must have acceptable toxicity</a:t>
            </a: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Peaks difficult to monitor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>
                <a:latin typeface="Garamond" charset="0"/>
                <a:cs typeface="Arial" charset="0"/>
              </a:rPr>
              <a:t>Best in combination with postantibiotic effect to suppress growth of surviving organisms</a:t>
            </a:r>
          </a:p>
          <a:p>
            <a:pPr eaLnBrk="1" hangingPunct="1">
              <a:lnSpc>
                <a:spcPct val="90000"/>
              </a:lnSpc>
              <a:defRPr/>
            </a:pPr>
            <a:endParaRPr lang="en-US">
              <a:latin typeface="Garamond" charset="0"/>
              <a:cs typeface="Arial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Time-dependent Killing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>
              <a:latin typeface="Garamond" charset="0"/>
              <a:cs typeface="Arial" charset="0"/>
            </a:endParaRPr>
          </a:p>
          <a:p>
            <a:pPr eaLnBrk="1" hangingPunct="1">
              <a:defRPr/>
            </a:pPr>
            <a:endParaRPr lang="en-US">
              <a:latin typeface="Garamond" charset="0"/>
              <a:cs typeface="Arial" charset="0"/>
            </a:endParaRPr>
          </a:p>
        </p:txBody>
      </p:sp>
      <p:sp>
        <p:nvSpPr>
          <p:cNvPr id="116741" name="Rectangle 5"/>
          <p:cNvSpPr>
            <a:spLocks noGrp="1" noChangeArrowheads="1"/>
          </p:cNvSpPr>
          <p:nvPr>
            <p:ph type="body" sz="half" idx="2"/>
          </p:nvPr>
        </p:nvSpPr>
        <p:spPr>
          <a:xfrm>
            <a:off x="4648200" y="1371600"/>
            <a:ext cx="4114800" cy="3763963"/>
          </a:xfrm>
        </p:spPr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Best represented by Time&gt;MIC</a:t>
            </a:r>
          </a:p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Optimal Time&gt;MIC varies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Usually at least 40% of dosing interval</a:t>
            </a:r>
          </a:p>
          <a:p>
            <a:pPr lvl="1" eaLnBrk="1" hangingPunct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&gt;50% in neutropenia</a:t>
            </a:r>
          </a:p>
          <a:p>
            <a:pPr eaLnBrk="1" hangingPunct="1">
              <a:defRPr/>
            </a:pPr>
            <a:endParaRPr lang="en-US">
              <a:latin typeface="Garamond" charset="0"/>
              <a:cs typeface="Arial" charset="0"/>
            </a:endParaRPr>
          </a:p>
          <a:p>
            <a:pPr eaLnBrk="1" hangingPunct="1">
              <a:defRPr/>
            </a:pPr>
            <a:endParaRPr lang="en-US">
              <a:latin typeface="Garamond" charset="0"/>
              <a:cs typeface="Arial" charset="0"/>
            </a:endParaRPr>
          </a:p>
          <a:p>
            <a:pPr eaLnBrk="1" hangingPunct="1">
              <a:defRPr/>
            </a:pPr>
            <a:endParaRPr lang="en-US">
              <a:latin typeface="Garamond" charset="0"/>
              <a:cs typeface="Arial" charset="0"/>
            </a:endParaRPr>
          </a:p>
        </p:txBody>
      </p:sp>
      <p:sp>
        <p:nvSpPr>
          <p:cNvPr id="81924" name="Line 2"/>
          <p:cNvSpPr>
            <a:spLocks noChangeShapeType="1"/>
          </p:cNvSpPr>
          <p:nvPr/>
        </p:nvSpPr>
        <p:spPr bwMode="auto">
          <a:xfrm>
            <a:off x="609600" y="1981200"/>
            <a:ext cx="0" cy="39624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1925" name="Line 3"/>
          <p:cNvSpPr>
            <a:spLocks noChangeShapeType="1"/>
          </p:cNvSpPr>
          <p:nvPr/>
        </p:nvSpPr>
        <p:spPr bwMode="auto">
          <a:xfrm>
            <a:off x="609600" y="5943600"/>
            <a:ext cx="6172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1926" name="Freeform 6"/>
          <p:cNvSpPr>
            <a:spLocks/>
          </p:cNvSpPr>
          <p:nvPr/>
        </p:nvSpPr>
        <p:spPr bwMode="auto">
          <a:xfrm>
            <a:off x="609600" y="1701800"/>
            <a:ext cx="6172200" cy="4241800"/>
          </a:xfrm>
          <a:custGeom>
            <a:avLst/>
            <a:gdLst>
              <a:gd name="T0" fmla="*/ 0 w 3888"/>
              <a:gd name="T1" fmla="*/ 2147483647 h 2672"/>
              <a:gd name="T2" fmla="*/ 2147483647 w 3888"/>
              <a:gd name="T3" fmla="*/ 2147483647 h 2672"/>
              <a:gd name="T4" fmla="*/ 2147483647 w 3888"/>
              <a:gd name="T5" fmla="*/ 2147483647 h 2672"/>
              <a:gd name="T6" fmla="*/ 2147483647 w 3888"/>
              <a:gd name="T7" fmla="*/ 2147483647 h 2672"/>
              <a:gd name="T8" fmla="*/ 2147483647 w 3888"/>
              <a:gd name="T9" fmla="*/ 2147483647 h 2672"/>
              <a:gd name="T10" fmla="*/ 2147483647 w 3888"/>
              <a:gd name="T11" fmla="*/ 2147483647 h 2672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3888"/>
              <a:gd name="T19" fmla="*/ 0 h 2672"/>
              <a:gd name="T20" fmla="*/ 3888 w 3888"/>
              <a:gd name="T21" fmla="*/ 2672 h 2672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3888" h="2672">
                <a:moveTo>
                  <a:pt x="0" y="2672"/>
                </a:moveTo>
                <a:cubicBezTo>
                  <a:pt x="136" y="1656"/>
                  <a:pt x="272" y="640"/>
                  <a:pt x="432" y="320"/>
                </a:cubicBezTo>
                <a:cubicBezTo>
                  <a:pt x="592" y="0"/>
                  <a:pt x="696" y="536"/>
                  <a:pt x="960" y="752"/>
                </a:cubicBezTo>
                <a:cubicBezTo>
                  <a:pt x="1224" y="968"/>
                  <a:pt x="1656" y="1352"/>
                  <a:pt x="2016" y="1616"/>
                </a:cubicBezTo>
                <a:cubicBezTo>
                  <a:pt x="2376" y="1880"/>
                  <a:pt x="2808" y="2160"/>
                  <a:pt x="3120" y="2336"/>
                </a:cubicBezTo>
                <a:cubicBezTo>
                  <a:pt x="3432" y="2512"/>
                  <a:pt x="3760" y="2616"/>
                  <a:pt x="3888" y="2672"/>
                </a:cubicBezTo>
              </a:path>
            </a:pathLst>
          </a:custGeom>
          <a:solidFill>
            <a:srgbClr val="FF0000"/>
          </a:solidFill>
          <a:ln w="28575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81927" name="Line 7"/>
          <p:cNvSpPr>
            <a:spLocks noChangeShapeType="1"/>
          </p:cNvSpPr>
          <p:nvPr/>
        </p:nvSpPr>
        <p:spPr bwMode="auto">
          <a:xfrm>
            <a:off x="609600" y="4572000"/>
            <a:ext cx="6172200" cy="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1928" name="Text Box 8"/>
          <p:cNvSpPr txBox="1">
            <a:spLocks noChangeArrowheads="1"/>
          </p:cNvSpPr>
          <p:nvPr/>
        </p:nvSpPr>
        <p:spPr bwMode="auto">
          <a:xfrm>
            <a:off x="2819400" y="6019800"/>
            <a:ext cx="85883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>
                <a:latin typeface="Century Gothic" charset="0"/>
              </a:rPr>
              <a:t>Time</a:t>
            </a:r>
          </a:p>
        </p:txBody>
      </p:sp>
      <p:sp>
        <p:nvSpPr>
          <p:cNvPr id="81929" name="Text Box 9"/>
          <p:cNvSpPr txBox="1">
            <a:spLocks noChangeArrowheads="1"/>
          </p:cNvSpPr>
          <p:nvPr/>
        </p:nvSpPr>
        <p:spPr bwMode="auto">
          <a:xfrm>
            <a:off x="0" y="2514600"/>
            <a:ext cx="549275" cy="2259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>
                <a:latin typeface="Century Gothic" charset="0"/>
              </a:rPr>
              <a:t>Concentration</a:t>
            </a:r>
          </a:p>
        </p:txBody>
      </p:sp>
      <p:sp>
        <p:nvSpPr>
          <p:cNvPr id="81930" name="Text Box 10"/>
          <p:cNvSpPr txBox="1">
            <a:spLocks noChangeArrowheads="1"/>
          </p:cNvSpPr>
          <p:nvPr/>
        </p:nvSpPr>
        <p:spPr bwMode="auto">
          <a:xfrm>
            <a:off x="4648200" y="4495800"/>
            <a:ext cx="77946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>
                <a:latin typeface="Century Gothic" charset="0"/>
              </a:rPr>
              <a:t>MIC</a:t>
            </a:r>
          </a:p>
        </p:txBody>
      </p:sp>
      <p:sp>
        <p:nvSpPr>
          <p:cNvPr id="81931" name="Line 11"/>
          <p:cNvSpPr>
            <a:spLocks noChangeShapeType="1"/>
          </p:cNvSpPr>
          <p:nvPr/>
        </p:nvSpPr>
        <p:spPr bwMode="auto">
          <a:xfrm>
            <a:off x="838200" y="4419600"/>
            <a:ext cx="3124200" cy="0"/>
          </a:xfrm>
          <a:prstGeom prst="line">
            <a:avLst/>
          </a:prstGeom>
          <a:noFill/>
          <a:ln w="38100">
            <a:solidFill>
              <a:schemeClr val="bg2"/>
            </a:solidFill>
            <a:round/>
            <a:headEnd type="triangl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1932" name="Text Box 12"/>
          <p:cNvSpPr txBox="1">
            <a:spLocks noChangeArrowheads="1"/>
          </p:cNvSpPr>
          <p:nvPr/>
        </p:nvSpPr>
        <p:spPr bwMode="auto">
          <a:xfrm>
            <a:off x="1219200" y="3808413"/>
            <a:ext cx="1647825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b="1">
                <a:solidFill>
                  <a:schemeClr val="bg2"/>
                </a:solidFill>
                <a:latin typeface="Century Gothic" charset="0"/>
              </a:rPr>
              <a:t>Time&gt;MIC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533400" y="0"/>
            <a:ext cx="82296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Time-dependent Killing</a:t>
            </a:r>
          </a:p>
        </p:txBody>
      </p:sp>
      <p:sp>
        <p:nvSpPr>
          <p:cNvPr id="136200" name="Rectangle 8"/>
          <p:cNvSpPr>
            <a:spLocks noGrp="1" noChangeArrowheads="1"/>
          </p:cNvSpPr>
          <p:nvPr>
            <p:ph type="body" sz="half" idx="2"/>
          </p:nvPr>
        </p:nvSpPr>
        <p:spPr>
          <a:xfrm>
            <a:off x="381000" y="1143000"/>
            <a:ext cx="5943600" cy="495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>
                <a:latin typeface="Garamond" charset="0"/>
                <a:cs typeface="Arial" charset="0"/>
              </a:rPr>
              <a:t>Killing ↑ with ↑ steady-state drug concentration until plateau is reached</a:t>
            </a:r>
          </a:p>
          <a:p>
            <a:pPr lvl="1" eaLnBrk="1" hangingPunct="1">
              <a:defRPr/>
            </a:pPr>
            <a:r>
              <a:rPr lang="en-US" sz="2800" dirty="0">
                <a:latin typeface="Garamond" charset="0"/>
                <a:ea typeface="Arial" charset="0"/>
                <a:cs typeface="Arial" charset="0"/>
              </a:rPr>
              <a:t>Usually 4-5 times MIC</a:t>
            </a:r>
          </a:p>
        </p:txBody>
      </p:sp>
      <p:sp>
        <p:nvSpPr>
          <p:cNvPr id="83971" name="Text Box 6"/>
          <p:cNvSpPr txBox="1">
            <a:spLocks noChangeArrowheads="1"/>
          </p:cNvSpPr>
          <p:nvPr/>
        </p:nvSpPr>
        <p:spPr bwMode="auto">
          <a:xfrm>
            <a:off x="3657600" y="6491288"/>
            <a:ext cx="184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endParaRPr lang="en-US" sz="1800"/>
          </a:p>
        </p:txBody>
      </p:sp>
      <p:sp>
        <p:nvSpPr>
          <p:cNvPr id="83972" name="Line 9"/>
          <p:cNvSpPr>
            <a:spLocks noChangeShapeType="1"/>
          </p:cNvSpPr>
          <p:nvPr/>
        </p:nvSpPr>
        <p:spPr bwMode="auto">
          <a:xfrm>
            <a:off x="1066800" y="2743200"/>
            <a:ext cx="0" cy="31242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grpSp>
        <p:nvGrpSpPr>
          <p:cNvPr id="83973" name="Group 1"/>
          <p:cNvGrpSpPr>
            <a:grpSpLocks/>
          </p:cNvGrpSpPr>
          <p:nvPr/>
        </p:nvGrpSpPr>
        <p:grpSpPr bwMode="auto">
          <a:xfrm>
            <a:off x="457200" y="3276600"/>
            <a:ext cx="8229600" cy="3355975"/>
            <a:chOff x="76200" y="3902622"/>
            <a:chExt cx="6858000" cy="2670413"/>
          </a:xfrm>
        </p:grpSpPr>
        <p:sp>
          <p:nvSpPr>
            <p:cNvPr id="83974" name="Line 10"/>
            <p:cNvSpPr>
              <a:spLocks noChangeShapeType="1"/>
            </p:cNvSpPr>
            <p:nvPr/>
          </p:nvSpPr>
          <p:spPr bwMode="auto">
            <a:xfrm>
              <a:off x="609600" y="5943600"/>
              <a:ext cx="6324600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975" name="Text Box 11"/>
            <p:cNvSpPr txBox="1">
              <a:spLocks noChangeArrowheads="1"/>
            </p:cNvSpPr>
            <p:nvPr/>
          </p:nvSpPr>
          <p:spPr bwMode="auto">
            <a:xfrm>
              <a:off x="1219200" y="6206322"/>
              <a:ext cx="4892675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>
                  <a:latin typeface="Century Gothic" charset="0"/>
                </a:rPr>
                <a:t>Steady-state Concentration (multiple MIC)</a:t>
              </a:r>
            </a:p>
          </p:txBody>
        </p:sp>
        <p:sp>
          <p:nvSpPr>
            <p:cNvPr id="83976" name="Line 12"/>
            <p:cNvSpPr>
              <a:spLocks noChangeShapeType="1"/>
            </p:cNvSpPr>
            <p:nvPr/>
          </p:nvSpPr>
          <p:spPr bwMode="auto">
            <a:xfrm>
              <a:off x="1600200" y="5638800"/>
              <a:ext cx="0" cy="457200"/>
            </a:xfrm>
            <a:prstGeom prst="line">
              <a:avLst/>
            </a:prstGeom>
            <a:noFill/>
            <a:ln w="9525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977" name="Line 13"/>
            <p:cNvSpPr>
              <a:spLocks noChangeShapeType="1"/>
            </p:cNvSpPr>
            <p:nvPr/>
          </p:nvSpPr>
          <p:spPr bwMode="auto">
            <a:xfrm>
              <a:off x="2514600" y="5638800"/>
              <a:ext cx="0" cy="457200"/>
            </a:xfrm>
            <a:prstGeom prst="line">
              <a:avLst/>
            </a:prstGeom>
            <a:noFill/>
            <a:ln w="9525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978" name="Line 14"/>
            <p:cNvSpPr>
              <a:spLocks noChangeShapeType="1"/>
            </p:cNvSpPr>
            <p:nvPr/>
          </p:nvSpPr>
          <p:spPr bwMode="auto">
            <a:xfrm>
              <a:off x="3352800" y="5638800"/>
              <a:ext cx="0" cy="457200"/>
            </a:xfrm>
            <a:prstGeom prst="line">
              <a:avLst/>
            </a:prstGeom>
            <a:noFill/>
            <a:ln w="9525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979" name="Line 15"/>
            <p:cNvSpPr>
              <a:spLocks noChangeShapeType="1"/>
            </p:cNvSpPr>
            <p:nvPr/>
          </p:nvSpPr>
          <p:spPr bwMode="auto">
            <a:xfrm>
              <a:off x="4114800" y="5638800"/>
              <a:ext cx="0" cy="457200"/>
            </a:xfrm>
            <a:prstGeom prst="line">
              <a:avLst/>
            </a:prstGeom>
            <a:noFill/>
            <a:ln w="9525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980" name="Line 16"/>
            <p:cNvSpPr>
              <a:spLocks noChangeShapeType="1"/>
            </p:cNvSpPr>
            <p:nvPr/>
          </p:nvSpPr>
          <p:spPr bwMode="auto">
            <a:xfrm>
              <a:off x="4953000" y="5638800"/>
              <a:ext cx="0" cy="457200"/>
            </a:xfrm>
            <a:prstGeom prst="line">
              <a:avLst/>
            </a:prstGeom>
            <a:noFill/>
            <a:ln w="9525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981" name="Line 17"/>
            <p:cNvSpPr>
              <a:spLocks noChangeShapeType="1"/>
            </p:cNvSpPr>
            <p:nvPr/>
          </p:nvSpPr>
          <p:spPr bwMode="auto">
            <a:xfrm>
              <a:off x="6019800" y="5638800"/>
              <a:ext cx="0" cy="457200"/>
            </a:xfrm>
            <a:prstGeom prst="line">
              <a:avLst/>
            </a:prstGeom>
            <a:noFill/>
            <a:ln w="9525">
              <a:solidFill>
                <a:srgbClr val="FFFF0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83982" name="Text Box 18"/>
            <p:cNvSpPr txBox="1">
              <a:spLocks noChangeArrowheads="1"/>
            </p:cNvSpPr>
            <p:nvPr/>
          </p:nvSpPr>
          <p:spPr bwMode="auto">
            <a:xfrm>
              <a:off x="1371600" y="5334000"/>
              <a:ext cx="4508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>
                  <a:solidFill>
                    <a:srgbClr val="FFFF00"/>
                  </a:solidFill>
                  <a:latin typeface="Century Gothic" charset="0"/>
                </a:rPr>
                <a:t>1X</a:t>
              </a:r>
            </a:p>
          </p:txBody>
        </p:sp>
        <p:sp>
          <p:nvSpPr>
            <p:cNvPr id="83983" name="Text Box 19"/>
            <p:cNvSpPr txBox="1">
              <a:spLocks noChangeArrowheads="1"/>
            </p:cNvSpPr>
            <p:nvPr/>
          </p:nvSpPr>
          <p:spPr bwMode="auto">
            <a:xfrm>
              <a:off x="2286000" y="5334000"/>
              <a:ext cx="4508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>
                  <a:solidFill>
                    <a:srgbClr val="FFFF00"/>
                  </a:solidFill>
                  <a:latin typeface="Century Gothic" charset="0"/>
                </a:rPr>
                <a:t>2X</a:t>
              </a:r>
            </a:p>
          </p:txBody>
        </p:sp>
        <p:sp>
          <p:nvSpPr>
            <p:cNvPr id="83984" name="Text Box 20"/>
            <p:cNvSpPr txBox="1">
              <a:spLocks noChangeArrowheads="1"/>
            </p:cNvSpPr>
            <p:nvPr/>
          </p:nvSpPr>
          <p:spPr bwMode="auto">
            <a:xfrm>
              <a:off x="3124200" y="5334000"/>
              <a:ext cx="4508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>
                  <a:solidFill>
                    <a:srgbClr val="FFFF00"/>
                  </a:solidFill>
                  <a:latin typeface="Century Gothic" charset="0"/>
                </a:rPr>
                <a:t>4X</a:t>
              </a:r>
            </a:p>
          </p:txBody>
        </p:sp>
        <p:sp>
          <p:nvSpPr>
            <p:cNvPr id="83985" name="Text Box 21"/>
            <p:cNvSpPr txBox="1">
              <a:spLocks noChangeArrowheads="1"/>
            </p:cNvSpPr>
            <p:nvPr/>
          </p:nvSpPr>
          <p:spPr bwMode="auto">
            <a:xfrm>
              <a:off x="3886200" y="5334000"/>
              <a:ext cx="4508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>
                  <a:solidFill>
                    <a:srgbClr val="FFFF00"/>
                  </a:solidFill>
                  <a:latin typeface="Century Gothic" charset="0"/>
                </a:rPr>
                <a:t>8X</a:t>
              </a:r>
            </a:p>
          </p:txBody>
        </p:sp>
        <p:sp>
          <p:nvSpPr>
            <p:cNvPr id="83986" name="Text Box 22"/>
            <p:cNvSpPr txBox="1">
              <a:spLocks noChangeArrowheads="1"/>
            </p:cNvSpPr>
            <p:nvPr/>
          </p:nvSpPr>
          <p:spPr bwMode="auto">
            <a:xfrm>
              <a:off x="4648200" y="5334000"/>
              <a:ext cx="5778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>
                  <a:solidFill>
                    <a:srgbClr val="FFFF00"/>
                  </a:solidFill>
                  <a:latin typeface="Century Gothic" charset="0"/>
                </a:rPr>
                <a:t>16X</a:t>
              </a:r>
            </a:p>
          </p:txBody>
        </p:sp>
        <p:sp>
          <p:nvSpPr>
            <p:cNvPr id="83987" name="Text Box 23"/>
            <p:cNvSpPr txBox="1">
              <a:spLocks noChangeArrowheads="1"/>
            </p:cNvSpPr>
            <p:nvPr/>
          </p:nvSpPr>
          <p:spPr bwMode="auto">
            <a:xfrm>
              <a:off x="5715000" y="5334000"/>
              <a:ext cx="577850" cy="3667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>
                  <a:solidFill>
                    <a:srgbClr val="FFFF00"/>
                  </a:solidFill>
                  <a:latin typeface="Century Gothic" charset="0"/>
                </a:rPr>
                <a:t>32X</a:t>
              </a:r>
            </a:p>
          </p:txBody>
        </p:sp>
        <p:sp>
          <p:nvSpPr>
            <p:cNvPr id="83988" name="Text Box 24"/>
            <p:cNvSpPr txBox="1">
              <a:spLocks noChangeArrowheads="1"/>
            </p:cNvSpPr>
            <p:nvPr/>
          </p:nvSpPr>
          <p:spPr bwMode="auto">
            <a:xfrm>
              <a:off x="76200" y="3902622"/>
              <a:ext cx="458788" cy="1746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eaVert"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800">
                  <a:latin typeface="Century Gothic" charset="0"/>
                </a:rPr>
                <a:t>Bacterial Killing</a:t>
              </a:r>
            </a:p>
          </p:txBody>
        </p:sp>
        <p:sp>
          <p:nvSpPr>
            <p:cNvPr id="83989" name="Freeform 26"/>
            <p:cNvSpPr>
              <a:spLocks/>
            </p:cNvSpPr>
            <p:nvPr/>
          </p:nvSpPr>
          <p:spPr bwMode="auto">
            <a:xfrm>
              <a:off x="609600" y="4038600"/>
              <a:ext cx="5334000" cy="1905000"/>
            </a:xfrm>
            <a:custGeom>
              <a:avLst/>
              <a:gdLst>
                <a:gd name="T0" fmla="*/ 0 w 2304"/>
                <a:gd name="T1" fmla="*/ 2147483647 h 1008"/>
                <a:gd name="T2" fmla="*/ 2147483647 w 2304"/>
                <a:gd name="T3" fmla="*/ 2147483647 h 1008"/>
                <a:gd name="T4" fmla="*/ 2147483647 w 2304"/>
                <a:gd name="T5" fmla="*/ 2147483647 h 1008"/>
                <a:gd name="T6" fmla="*/ 2147483647 w 2304"/>
                <a:gd name="T7" fmla="*/ 2147483647 h 1008"/>
                <a:gd name="T8" fmla="*/ 2147483647 w 2304"/>
                <a:gd name="T9" fmla="*/ 2147483647 h 1008"/>
                <a:gd name="T10" fmla="*/ 2147483647 w 2304"/>
                <a:gd name="T11" fmla="*/ 2147483647 h 1008"/>
                <a:gd name="T12" fmla="*/ 2147483647 w 2304"/>
                <a:gd name="T13" fmla="*/ 0 h 1008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w 2304"/>
                <a:gd name="T22" fmla="*/ 0 h 1008"/>
                <a:gd name="T23" fmla="*/ 2304 w 2304"/>
                <a:gd name="T24" fmla="*/ 1008 h 1008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T21" t="T22" r="T23" b="T24"/>
              <a:pathLst>
                <a:path w="2304" h="1008">
                  <a:moveTo>
                    <a:pt x="0" y="1008"/>
                  </a:moveTo>
                  <a:cubicBezTo>
                    <a:pt x="116" y="868"/>
                    <a:pt x="232" y="728"/>
                    <a:pt x="336" y="624"/>
                  </a:cubicBezTo>
                  <a:cubicBezTo>
                    <a:pt x="440" y="520"/>
                    <a:pt x="520" y="456"/>
                    <a:pt x="624" y="384"/>
                  </a:cubicBezTo>
                  <a:cubicBezTo>
                    <a:pt x="728" y="312"/>
                    <a:pt x="856" y="240"/>
                    <a:pt x="960" y="192"/>
                  </a:cubicBezTo>
                  <a:cubicBezTo>
                    <a:pt x="1064" y="144"/>
                    <a:pt x="1144" y="120"/>
                    <a:pt x="1248" y="96"/>
                  </a:cubicBezTo>
                  <a:cubicBezTo>
                    <a:pt x="1352" y="72"/>
                    <a:pt x="1408" y="64"/>
                    <a:pt x="1584" y="48"/>
                  </a:cubicBezTo>
                  <a:cubicBezTo>
                    <a:pt x="1760" y="32"/>
                    <a:pt x="2032" y="16"/>
                    <a:pt x="2304" y="0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Pharmacodynamics</a:t>
            </a:r>
            <a:br>
              <a:rPr lang="en-US">
                <a:latin typeface="Garamond" charset="0"/>
                <a:cs typeface="Arial" charset="0"/>
              </a:rPr>
            </a:br>
            <a:r>
              <a:rPr lang="en-US" sz="3200">
                <a:latin typeface="Garamond" charset="0"/>
                <a:cs typeface="Arial" charset="0"/>
              </a:rPr>
              <a:t>Concentration- vs. Time-dependence</a:t>
            </a:r>
          </a:p>
        </p:txBody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85800" y="1981200"/>
            <a:ext cx="7772400" cy="46482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 typeface="Wingdings" pitchFamily="-109" charset="2"/>
              <a:buNone/>
              <a:defRPr/>
            </a:pPr>
            <a:r>
              <a:rPr lang="en-US" sz="2800" dirty="0" smtClean="0">
                <a:ea typeface="Arial" pitchFamily="-109" charset="0"/>
              </a:rPr>
              <a:t>Time-dependent drugs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Char char="n"/>
              <a:defRPr/>
            </a:pPr>
            <a:r>
              <a:rPr lang="en-US" sz="2800" dirty="0" smtClean="0">
                <a:ea typeface="Arial" pitchFamily="-109" charset="0"/>
              </a:rPr>
              <a:t>aka Concentration-independent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Char char="n"/>
              <a:defRPr/>
            </a:pPr>
            <a:r>
              <a:rPr lang="en-US" sz="2800" dirty="0" smtClean="0">
                <a:ea typeface="Arial" pitchFamily="-109" charset="0"/>
              </a:rPr>
              <a:t>Level of activity is dependent on </a:t>
            </a:r>
            <a:r>
              <a:rPr lang="en-US" sz="2800" dirty="0" smtClean="0">
                <a:solidFill>
                  <a:srgbClr val="00FF00"/>
                </a:solidFill>
                <a:ea typeface="Arial" pitchFamily="-109" charset="0"/>
              </a:rPr>
              <a:t>time above MIC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Char char="n"/>
              <a:defRPr/>
            </a:pPr>
            <a:r>
              <a:rPr lang="en-US" sz="2800" dirty="0" smtClean="0">
                <a:ea typeface="Arial" pitchFamily="-109" charset="0"/>
              </a:rPr>
              <a:t>Ideal administration – </a:t>
            </a:r>
            <a:r>
              <a:rPr lang="en-US" sz="2800" dirty="0" smtClean="0">
                <a:solidFill>
                  <a:schemeClr val="folHlink"/>
                </a:solidFill>
                <a:ea typeface="Arial" pitchFamily="-109" charset="0"/>
              </a:rPr>
              <a:t>continuous infusion</a:t>
            </a:r>
            <a:r>
              <a:rPr lang="en-US" sz="2800" dirty="0" smtClean="0">
                <a:ea typeface="Arial" pitchFamily="-109" charset="0"/>
              </a:rPr>
              <a:t> or </a:t>
            </a:r>
            <a:r>
              <a:rPr lang="en-US" sz="2800" dirty="0" smtClean="0">
                <a:solidFill>
                  <a:schemeClr val="folHlink"/>
                </a:solidFill>
                <a:ea typeface="Arial" pitchFamily="-109" charset="0"/>
              </a:rPr>
              <a:t>frequent, smaller doses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Char char="n"/>
              <a:defRPr/>
            </a:pPr>
            <a:r>
              <a:rPr lang="en-US" sz="2800" dirty="0" smtClean="0">
                <a:ea typeface="Arial" pitchFamily="-109" charset="0"/>
              </a:rPr>
              <a:t>Contribution to increasing concentration maxes out ~4-5 X MIC</a:t>
            </a:r>
          </a:p>
          <a:p>
            <a:pPr lvl="1" eaLnBrk="1" hangingPunct="1">
              <a:lnSpc>
                <a:spcPct val="90000"/>
              </a:lnSpc>
              <a:buFont typeface="Wingdings" pitchFamily="-109" charset="2"/>
              <a:buChar char="n"/>
              <a:defRPr/>
            </a:pPr>
            <a:r>
              <a:rPr lang="en-US" sz="2400" dirty="0" smtClean="0"/>
              <a:t>Higher concentrations do not work better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Char char="n"/>
              <a:defRPr/>
            </a:pPr>
            <a:r>
              <a:rPr lang="en-US" sz="2800" dirty="0" smtClean="0">
                <a:ea typeface="Arial" pitchFamily="-109" charset="0"/>
              </a:rPr>
              <a:t>Examples: beta-lactams, </a:t>
            </a:r>
            <a:r>
              <a:rPr lang="en-US" sz="2800" strike="sngStrike" dirty="0" smtClean="0">
                <a:ea typeface="Arial" pitchFamily="-109" charset="0"/>
              </a:rPr>
              <a:t>vancomycin</a:t>
            </a:r>
            <a:r>
              <a:rPr lang="en-US" sz="2800" dirty="0" smtClean="0">
                <a:ea typeface="Arial" pitchFamily="-109" charset="0"/>
              </a:rPr>
              <a:t>, macrolides, </a:t>
            </a:r>
            <a:r>
              <a:rPr lang="en-US" sz="2800" strike="dblStrike" dirty="0" smtClean="0">
                <a:ea typeface="Arial" pitchFamily="-109" charset="0"/>
              </a:rPr>
              <a:t>tetracyclines</a:t>
            </a:r>
          </a:p>
          <a:p>
            <a:pPr eaLnBrk="1" hangingPunct="1">
              <a:lnSpc>
                <a:spcPct val="90000"/>
              </a:lnSpc>
              <a:buFont typeface="Wingdings" pitchFamily="-109" charset="2"/>
              <a:buChar char="n"/>
              <a:defRPr/>
            </a:pPr>
            <a:endParaRPr lang="en-US" sz="2800" dirty="0" smtClean="0">
              <a:ea typeface="Arial" pitchFamily="-109" charset="0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06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3400"/>
            <a:ext cx="9144000" cy="608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8066" name="TextBox 3"/>
          <p:cNvSpPr txBox="1">
            <a:spLocks noChangeArrowheads="1"/>
          </p:cNvSpPr>
          <p:nvPr/>
        </p:nvSpPr>
        <p:spPr bwMode="auto">
          <a:xfrm>
            <a:off x="0" y="6596063"/>
            <a:ext cx="7239000" cy="261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100"/>
              <a:t>Mandell GL et al. </a:t>
            </a:r>
            <a:r>
              <a:rPr lang="en-US" sz="1100" i="1"/>
              <a:t>Mandell, Douglas and Bennett</a:t>
            </a:r>
            <a:r>
              <a:rPr lang="ja-JP" altLang="en-US" sz="1100" i="1"/>
              <a:t>’</a:t>
            </a:r>
            <a:r>
              <a:rPr lang="en-US" altLang="ja-JP" sz="1100" i="1"/>
              <a:t>s Principles and Practice of Infectious Diseases</a:t>
            </a:r>
            <a:r>
              <a:rPr lang="en-US" altLang="ja-JP" sz="1100"/>
              <a:t>. 4</a:t>
            </a:r>
            <a:r>
              <a:rPr lang="en-US" altLang="ja-JP" sz="1100" baseline="30000"/>
              <a:t>th</a:t>
            </a:r>
            <a:r>
              <a:rPr lang="en-US" altLang="ja-JP" sz="1100"/>
              <a:t> ed. 1990.</a:t>
            </a:r>
            <a:endParaRPr lang="en-US" sz="110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>
              <a:ea typeface="Arial" pitchFamily="-109" charset="0"/>
            </a:endParaRPr>
          </a:p>
        </p:txBody>
      </p:sp>
      <p:pic>
        <p:nvPicPr>
          <p:cNvPr id="90114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0" y="304800"/>
            <a:ext cx="6648450" cy="602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0115" name="Text Box 17"/>
          <p:cNvSpPr txBox="1">
            <a:spLocks noChangeArrowheads="1"/>
          </p:cNvSpPr>
          <p:nvPr/>
        </p:nvSpPr>
        <p:spPr bwMode="auto">
          <a:xfrm>
            <a:off x="6365875" y="6583363"/>
            <a:ext cx="246538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200">
                <a:latin typeface="Century Gothic" charset="0"/>
              </a:rPr>
              <a:t>Craig W et al. </a:t>
            </a:r>
            <a:r>
              <a:rPr lang="en-US" sz="1200" i="1">
                <a:latin typeface="Century Gothic" charset="0"/>
              </a:rPr>
              <a:t>CID</a:t>
            </a:r>
            <a:r>
              <a:rPr lang="en-US" sz="1200">
                <a:latin typeface="Century Gothic" charset="0"/>
              </a:rPr>
              <a:t> 1998;26:1-12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Rot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sz="4000">
                <a:latin typeface="Garamond" charset="0"/>
                <a:cs typeface="Arial" charset="0"/>
              </a:rPr>
              <a:t>Pharmacodynamic Parameters of Interest</a:t>
            </a:r>
          </a:p>
        </p:txBody>
      </p:sp>
      <p:sp>
        <p:nvSpPr>
          <p:cNvPr id="91138" name="Text Box 41"/>
          <p:cNvSpPr txBox="1">
            <a:spLocks noChangeArrowheads="1"/>
          </p:cNvSpPr>
          <p:nvPr/>
        </p:nvSpPr>
        <p:spPr bwMode="auto">
          <a:xfrm>
            <a:off x="0" y="6588125"/>
            <a:ext cx="5545138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200">
                <a:latin typeface="Century Gothic" charset="0"/>
              </a:rPr>
              <a:t>Adapted from Nightingale CH.  Antimicrobial Pharmacodynamics.  2002</a:t>
            </a:r>
          </a:p>
        </p:txBody>
      </p:sp>
      <p:graphicFrame>
        <p:nvGraphicFramePr>
          <p:cNvPr id="80153" name="Group 281"/>
          <p:cNvGraphicFramePr>
            <a:graphicFrameLocks noGrp="1"/>
          </p:cNvGraphicFramePr>
          <p:nvPr>
            <p:ph type="tbl" idx="1"/>
          </p:nvPr>
        </p:nvGraphicFramePr>
        <p:xfrm>
          <a:off x="381000" y="1524000"/>
          <a:ext cx="8229600" cy="5041898"/>
        </p:xfrm>
        <a:graphic>
          <a:graphicData uri="http://schemas.openxmlformats.org/drawingml/2006/table">
            <a:tbl>
              <a:tblPr/>
              <a:tblGrid>
                <a:gridCol w="2514600"/>
                <a:gridCol w="1905000"/>
                <a:gridCol w="1981200"/>
                <a:gridCol w="1828800"/>
              </a:tblGrid>
              <a:tr h="396280">
                <a:tc row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400" b="0" i="0" u="none" strike="noStrike" cap="none" normalizeH="0" baseline="0">
                        <a:ln>
                          <a:noFill/>
                        </a:ln>
                        <a:solidFill>
                          <a:srgbClr val="FFCC00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Century Gothic" charset="0"/>
                        <a:ea typeface="ＭＳ Ｐゴシック" charset="0"/>
                        <a:cs typeface="Arial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Drug/Class</a:t>
                      </a: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Parameter linked to efficacy</a:t>
                      </a: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4999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AUC/MIC</a:t>
                      </a: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Cmax:MIC</a:t>
                      </a: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FFCC00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Time&gt;MIC</a:t>
                      </a: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21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Penicillins</a:t>
                      </a: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Century Gothic" charset="0"/>
                        <a:ea typeface="ＭＳ Ｐゴシック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Century Gothic" charset="0"/>
                        <a:ea typeface="ＭＳ Ｐゴシック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√</a:t>
                      </a: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21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Cephalosporins</a:t>
                      </a: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Century Gothic" charset="0"/>
                        <a:ea typeface="ＭＳ Ｐゴシック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Century Gothic" charset="0"/>
                        <a:ea typeface="ＭＳ Ｐゴシック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√</a:t>
                      </a: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21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Carbapenems</a:t>
                      </a: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Century Gothic" charset="0"/>
                        <a:ea typeface="ＭＳ Ｐゴシック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Century Gothic" charset="0"/>
                        <a:ea typeface="ＭＳ Ｐゴシック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√</a:t>
                      </a: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21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Aminoglycosides</a:t>
                      </a: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√</a:t>
                      </a: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√</a:t>
                      </a: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Century Gothic" charset="0"/>
                        <a:ea typeface="ＭＳ Ｐゴシック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21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Fluoroquinolones</a:t>
                      </a: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√</a:t>
                      </a: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√</a:t>
                      </a: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Century Gothic" charset="0"/>
                        <a:ea typeface="ＭＳ Ｐゴシック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21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Vancomycin</a:t>
                      </a: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√</a:t>
                      </a: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Century Gothic" charset="0"/>
                        <a:ea typeface="ＭＳ Ｐゴシック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Century Gothic" charset="0"/>
                        <a:ea typeface="ＭＳ Ｐゴシック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21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Macrolides</a:t>
                      </a: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Century Gothic" charset="0"/>
                        <a:ea typeface="ＭＳ Ｐゴシック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Century Gothic" charset="0"/>
                        <a:ea typeface="ＭＳ Ｐゴシック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√</a:t>
                      </a: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821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Tetracyclines</a:t>
                      </a:r>
                    </a:p>
                  </a:txBody>
                  <a:tcPr marT="45725" marB="457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000000"/>
                            </a:outerShdw>
                          </a:effectLst>
                          <a:latin typeface="Century Gothic" charset="0"/>
                          <a:ea typeface="ＭＳ Ｐゴシック" charset="0"/>
                          <a:cs typeface="Arial" charset="0"/>
                        </a:rPr>
                        <a:t>√</a:t>
                      </a: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Century Gothic" charset="0"/>
                        <a:ea typeface="ＭＳ Ｐゴシック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Pct val="70000"/>
                        <a:buFont typeface="Wingdings" charset="0"/>
                        <a:buNone/>
                        <a:tabLst/>
                      </a:pPr>
                      <a:endParaRPr kumimoji="0" lang="en-US" sz="2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000000"/>
                          </a:outerShdw>
                        </a:effectLst>
                        <a:latin typeface="Century Gothic" charset="0"/>
                        <a:ea typeface="ＭＳ Ｐゴシック" charset="0"/>
                        <a:cs typeface="Arial" charset="0"/>
                      </a:endParaRPr>
                    </a:p>
                  </a:txBody>
                  <a:tcPr marT="45725" marB="457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Garamond" charset="0"/>
                <a:cs typeface="Arial" charset="0"/>
              </a:rPr>
              <a:t>Clinical Application</a:t>
            </a:r>
          </a:p>
        </p:txBody>
      </p:sp>
      <p:pic>
        <p:nvPicPr>
          <p:cNvPr id="93186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295400"/>
            <a:ext cx="5486400" cy="166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3187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3048000"/>
            <a:ext cx="8256588" cy="3733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3188" name="TextBox 5"/>
          <p:cNvSpPr txBox="1">
            <a:spLocks noChangeArrowheads="1"/>
          </p:cNvSpPr>
          <p:nvPr/>
        </p:nvSpPr>
        <p:spPr bwMode="auto">
          <a:xfrm>
            <a:off x="5867400" y="2667000"/>
            <a:ext cx="3092450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/>
              <a:t>Lodise TP et al. </a:t>
            </a:r>
            <a:r>
              <a:rPr lang="en-US" sz="1400" i="1"/>
              <a:t>CID </a:t>
            </a:r>
            <a:r>
              <a:rPr lang="en-US" sz="1400"/>
              <a:t>2007;44:356-63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0" y="76200"/>
            <a:ext cx="9144000" cy="1417638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>
                <a:latin typeface="Arial" charset="0"/>
                <a:cs typeface="ＭＳ Ｐゴシック" charset="0"/>
              </a:rPr>
              <a:t>Relationships – Most Diseases</a:t>
            </a:r>
          </a:p>
        </p:txBody>
      </p:sp>
      <p:grpSp>
        <p:nvGrpSpPr>
          <p:cNvPr id="2" name="Group 18"/>
          <p:cNvGrpSpPr>
            <a:grpSpLocks/>
          </p:cNvGrpSpPr>
          <p:nvPr/>
        </p:nvGrpSpPr>
        <p:grpSpPr bwMode="auto">
          <a:xfrm>
            <a:off x="914400" y="2819400"/>
            <a:ext cx="7848600" cy="1371600"/>
            <a:chOff x="805656" y="5334000"/>
            <a:chExt cx="7848600" cy="1371600"/>
          </a:xfrm>
        </p:grpSpPr>
        <p:sp>
          <p:nvSpPr>
            <p:cNvPr id="25603" name="TextBox 19"/>
            <p:cNvSpPr txBox="1">
              <a:spLocks noChangeArrowheads="1"/>
            </p:cNvSpPr>
            <p:nvPr/>
          </p:nvSpPr>
          <p:spPr bwMode="auto">
            <a:xfrm>
              <a:off x="6553200" y="5334000"/>
              <a:ext cx="2101056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4800">
                  <a:latin typeface="Times New Roman" charset="0"/>
                </a:rPr>
                <a:t>Patient</a:t>
              </a:r>
              <a:endParaRPr lang="en-US" sz="4000">
                <a:latin typeface="Times New Roman" charset="0"/>
              </a:endParaRPr>
            </a:p>
          </p:txBody>
        </p:sp>
        <p:sp>
          <p:nvSpPr>
            <p:cNvPr id="25604" name="TextBox 20"/>
            <p:cNvSpPr txBox="1">
              <a:spLocks noChangeArrowheads="1"/>
            </p:cNvSpPr>
            <p:nvPr/>
          </p:nvSpPr>
          <p:spPr bwMode="auto">
            <a:xfrm>
              <a:off x="805656" y="5334000"/>
              <a:ext cx="1519238" cy="8302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4800">
                  <a:latin typeface="Times New Roman" charset="0"/>
                </a:rPr>
                <a:t>Drug</a:t>
              </a:r>
              <a:endParaRPr lang="en-US" sz="4000">
                <a:latin typeface="Times New Roman" charset="0"/>
              </a:endParaRPr>
            </a:p>
          </p:txBody>
        </p:sp>
        <p:sp>
          <p:nvSpPr>
            <p:cNvPr id="26" name="Right Arrow 25"/>
            <p:cNvSpPr>
              <a:spLocks noChangeArrowheads="1"/>
            </p:cNvSpPr>
            <p:nvPr/>
          </p:nvSpPr>
          <p:spPr bwMode="auto">
            <a:xfrm>
              <a:off x="3209131" y="5486400"/>
              <a:ext cx="2625725" cy="331788"/>
            </a:xfrm>
            <a:prstGeom prst="rightArrow">
              <a:avLst>
                <a:gd name="adj1" fmla="val 50000"/>
                <a:gd name="adj2" fmla="val 50011"/>
              </a:avLst>
            </a:prstGeom>
            <a:solidFill>
              <a:srgbClr val="008000"/>
            </a:solidFill>
            <a:ln w="9525">
              <a:solidFill>
                <a:srgbClr val="0098CC"/>
              </a:solidFill>
              <a:miter lim="800000"/>
              <a:headEnd/>
              <a:tailEnd/>
            </a:ln>
            <a:effectLst>
              <a:outerShdw dist="23000" dir="5400000" rotWithShape="0">
                <a:srgbClr val="808080">
                  <a:alpha val="34998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endParaRPr lang="en-US">
                <a:solidFill>
                  <a:srgbClr val="FFFFFF"/>
                </a:solidFill>
                <a:latin typeface="Garamond" pitchFamily="-109" charset="0"/>
                <a:ea typeface="+mn-ea"/>
                <a:cs typeface="Arial" charset="0"/>
              </a:endParaRPr>
            </a:p>
          </p:txBody>
        </p:sp>
        <p:sp>
          <p:nvSpPr>
            <p:cNvPr id="27" name="Right Arrow 26"/>
            <p:cNvSpPr>
              <a:spLocks noChangeArrowheads="1"/>
            </p:cNvSpPr>
            <p:nvPr/>
          </p:nvSpPr>
          <p:spPr bwMode="auto">
            <a:xfrm rot="10800000">
              <a:off x="3167856" y="6069013"/>
              <a:ext cx="2625725" cy="331787"/>
            </a:xfrm>
            <a:prstGeom prst="rightArrow">
              <a:avLst>
                <a:gd name="adj1" fmla="val 50000"/>
                <a:gd name="adj2" fmla="val 50011"/>
              </a:avLst>
            </a:prstGeom>
            <a:gradFill rotWithShape="1">
              <a:gsLst>
                <a:gs pos="0">
                  <a:srgbClr val="00A6E9"/>
                </a:gs>
                <a:gs pos="20000">
                  <a:srgbClr val="00A3E3"/>
                </a:gs>
                <a:gs pos="100000">
                  <a:srgbClr val="007BAD"/>
                </a:gs>
              </a:gsLst>
              <a:lin ang="5400000"/>
            </a:gradFill>
            <a:ln w="9525">
              <a:solidFill>
                <a:srgbClr val="0098CC"/>
              </a:solidFill>
              <a:miter lim="800000"/>
              <a:headEnd/>
              <a:tailEnd/>
            </a:ln>
            <a:effectLst>
              <a:outerShdw dist="23000" dir="5400000" rotWithShape="0">
                <a:srgbClr val="808080">
                  <a:alpha val="34998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endParaRPr lang="en-US">
                <a:solidFill>
                  <a:srgbClr val="FFFFFF"/>
                </a:solidFill>
                <a:latin typeface="Garamond" pitchFamily="-109" charset="0"/>
                <a:ea typeface="+mn-ea"/>
                <a:cs typeface="Arial" charset="0"/>
              </a:endParaRPr>
            </a:p>
          </p:txBody>
        </p:sp>
        <p:sp>
          <p:nvSpPr>
            <p:cNvPr id="25607" name="TextBox 28"/>
            <p:cNvSpPr txBox="1">
              <a:spLocks noChangeArrowheads="1"/>
            </p:cNvSpPr>
            <p:nvPr/>
          </p:nvSpPr>
          <p:spPr bwMode="auto">
            <a:xfrm>
              <a:off x="3396457" y="5726113"/>
              <a:ext cx="2211663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>
                  <a:solidFill>
                    <a:srgbClr val="11CA23"/>
                  </a:solidFill>
                  <a:latin typeface="Times New Roman" charset="0"/>
                </a:rPr>
                <a:t>Pharmacodynamics</a:t>
              </a:r>
            </a:p>
          </p:txBody>
        </p:sp>
        <p:sp>
          <p:nvSpPr>
            <p:cNvPr id="25608" name="TextBox 29"/>
            <p:cNvSpPr txBox="1">
              <a:spLocks noChangeArrowheads="1"/>
            </p:cNvSpPr>
            <p:nvPr/>
          </p:nvSpPr>
          <p:spPr bwMode="auto">
            <a:xfrm>
              <a:off x="3472657" y="6335713"/>
              <a:ext cx="2006600" cy="369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>
                  <a:solidFill>
                    <a:srgbClr val="47D1FF"/>
                  </a:solidFill>
                  <a:latin typeface="Times New Roman" charset="0"/>
                </a:rPr>
                <a:t>Pharmacokinetics</a:t>
              </a:r>
            </a:p>
          </p:txBody>
        </p:sp>
      </p:grpSp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2093E-6 1.88064E-6 L -0.00173 0.3719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" y="185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Garamond" charset="0"/>
                <a:cs typeface="Arial" charset="0"/>
              </a:rPr>
              <a:t>Clinical Application</a:t>
            </a:r>
          </a:p>
        </p:txBody>
      </p:sp>
      <p:pic>
        <p:nvPicPr>
          <p:cNvPr id="94210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7800" y="1295400"/>
            <a:ext cx="6438900" cy="2363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4211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51275"/>
            <a:ext cx="9144000" cy="300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>
                <a:latin typeface="Garamond" charset="0"/>
                <a:cs typeface="Arial" charset="0"/>
              </a:rPr>
              <a:t>Clinical Application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endParaRPr lang="en-US">
              <a:latin typeface="Garamond" charset="0"/>
              <a:cs typeface="Arial" charset="0"/>
            </a:endParaRPr>
          </a:p>
          <a:p>
            <a:pPr>
              <a:defRPr/>
            </a:pPr>
            <a:endParaRPr lang="en-US">
              <a:latin typeface="Garamond" charset="0"/>
              <a:cs typeface="Arial" charset="0"/>
            </a:endParaRPr>
          </a:p>
          <a:p>
            <a:pPr>
              <a:defRPr/>
            </a:pPr>
            <a:endParaRPr lang="en-US">
              <a:latin typeface="Garamond" charset="0"/>
              <a:cs typeface="Arial" charset="0"/>
            </a:endParaRPr>
          </a:p>
          <a:p>
            <a:pPr>
              <a:defRPr/>
            </a:pPr>
            <a:endParaRPr lang="en-US">
              <a:latin typeface="Garamond" charset="0"/>
              <a:cs typeface="Arial" charset="0"/>
            </a:endParaRPr>
          </a:p>
          <a:p>
            <a:pPr>
              <a:defRPr/>
            </a:pPr>
            <a:r>
              <a:rPr lang="en-US">
                <a:latin typeface="Garamond" charset="0"/>
                <a:cs typeface="Arial" charset="0"/>
              </a:rPr>
              <a:t>Voriconazole has high intra- and inter-patient variability</a:t>
            </a:r>
          </a:p>
          <a:p>
            <a:pPr>
              <a:defRPr/>
            </a:pPr>
            <a:r>
              <a:rPr lang="en-US">
                <a:latin typeface="Garamond" charset="0"/>
                <a:cs typeface="Arial" charset="0"/>
              </a:rPr>
              <a:t>High concentrations associated with toxicity; low concentrations with failure</a:t>
            </a:r>
          </a:p>
        </p:txBody>
      </p:sp>
      <p:sp>
        <p:nvSpPr>
          <p:cNvPr id="95235" name="TextBox 8"/>
          <p:cNvSpPr txBox="1">
            <a:spLocks noChangeArrowheads="1"/>
          </p:cNvSpPr>
          <p:nvPr/>
        </p:nvSpPr>
        <p:spPr bwMode="auto">
          <a:xfrm>
            <a:off x="0" y="6550025"/>
            <a:ext cx="509428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400"/>
              <a:t>Gallagher JC. </a:t>
            </a:r>
            <a:r>
              <a:rPr lang="en-US" sz="1400" i="1"/>
              <a:t>Current Fungal Infection Reports</a:t>
            </a:r>
            <a:r>
              <a:rPr lang="en-US" sz="1400"/>
              <a:t> 2009;3:69-76.</a:t>
            </a:r>
          </a:p>
        </p:txBody>
      </p:sp>
      <p:pic>
        <p:nvPicPr>
          <p:cNvPr id="9523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24000"/>
            <a:ext cx="9144000" cy="1998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Garamond" charset="0"/>
                <a:cs typeface="Arial" charset="0"/>
              </a:rPr>
              <a:t>Clinical Application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Garamond" charset="0"/>
                <a:cs typeface="Arial" charset="0"/>
              </a:rPr>
              <a:t>Extended-infusions of beta-lactams</a:t>
            </a:r>
          </a:p>
          <a:p>
            <a:pPr lvl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Piperacillin/tazobactam</a:t>
            </a:r>
          </a:p>
          <a:p>
            <a:pPr lvl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Cefepime</a:t>
            </a:r>
          </a:p>
          <a:p>
            <a:pPr lvl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Ceftazidime</a:t>
            </a:r>
          </a:p>
          <a:p>
            <a:pPr lvl="1">
              <a:defRPr/>
            </a:pPr>
            <a:r>
              <a:rPr lang="en-US">
                <a:latin typeface="Garamond" charset="0"/>
                <a:ea typeface="Arial" charset="0"/>
                <a:cs typeface="Arial" charset="0"/>
              </a:rPr>
              <a:t>Doripenem</a:t>
            </a:r>
          </a:p>
          <a:p>
            <a:pPr>
              <a:defRPr/>
            </a:pPr>
            <a:r>
              <a:rPr lang="en-US">
                <a:latin typeface="Garamond" charset="0"/>
                <a:cs typeface="Arial" charset="0"/>
              </a:rPr>
              <a:t>Continuous infusion beta-lactams</a:t>
            </a:r>
          </a:p>
          <a:p>
            <a:pPr>
              <a:defRPr/>
            </a:pPr>
            <a:r>
              <a:rPr lang="en-US">
                <a:latin typeface="Garamond" charset="0"/>
                <a:cs typeface="Arial" charset="0"/>
              </a:rPr>
              <a:t>Extended interval aminoglycosides</a:t>
            </a:r>
          </a:p>
          <a:p>
            <a:pPr>
              <a:defRPr/>
            </a:pPr>
            <a:endParaRPr lang="en-US">
              <a:latin typeface="Garamond" charset="0"/>
              <a:cs typeface="Arial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Garamond" charset="0"/>
                <a:cs typeface="Arial" charset="0"/>
              </a:rPr>
              <a:t>Targeted vancomycin and voriconazole troughs</a:t>
            </a:r>
          </a:p>
          <a:p>
            <a:pPr>
              <a:defRPr/>
            </a:pPr>
            <a:r>
              <a:rPr lang="en-US">
                <a:latin typeface="Garamond" charset="0"/>
                <a:cs typeface="Arial" charset="0"/>
              </a:rPr>
              <a:t>Aminoglycoside therapeutic drug monitoring</a:t>
            </a:r>
          </a:p>
          <a:p>
            <a:pPr>
              <a:defRPr/>
            </a:pPr>
            <a:r>
              <a:rPr lang="en-US">
                <a:latin typeface="Garamond" charset="0"/>
                <a:cs typeface="Arial" charset="0"/>
              </a:rPr>
              <a:t>Daptomycin once-daily dosing</a:t>
            </a:r>
          </a:p>
          <a:p>
            <a:pPr>
              <a:defRPr/>
            </a:pPr>
            <a:r>
              <a:rPr lang="en-US">
                <a:latin typeface="Garamond" charset="0"/>
                <a:cs typeface="Arial" charset="0"/>
              </a:rPr>
              <a:t>Dosing regimens of many classes of antibiotics</a:t>
            </a:r>
          </a:p>
          <a:p>
            <a:pPr>
              <a:defRPr/>
            </a:pPr>
            <a:endParaRPr lang="en-US">
              <a:latin typeface="Garamond" charset="0"/>
              <a:cs typeface="Arial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Garamond" charset="0"/>
                <a:cs typeface="Arial" charset="0"/>
              </a:rPr>
              <a:t>Summary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8229600" cy="4572000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Garamond" charset="0"/>
                <a:cs typeface="Arial" charset="0"/>
              </a:rPr>
              <a:t>PK and </a:t>
            </a:r>
            <a:r>
              <a:rPr lang="en-US" dirty="0" smtClean="0">
                <a:latin typeface="Garamond" charset="0"/>
                <a:cs typeface="Arial" charset="0"/>
              </a:rPr>
              <a:t>PD </a:t>
            </a:r>
            <a:r>
              <a:rPr lang="en-US" dirty="0">
                <a:latin typeface="Garamond" charset="0"/>
                <a:cs typeface="Arial" charset="0"/>
              </a:rPr>
              <a:t>principles can be used to rationally select antibiotic doses</a:t>
            </a:r>
          </a:p>
          <a:p>
            <a:pPr>
              <a:defRPr/>
            </a:pPr>
            <a:r>
              <a:rPr lang="en-US" dirty="0">
                <a:latin typeface="Garamond" charset="0"/>
                <a:cs typeface="Arial" charset="0"/>
              </a:rPr>
              <a:t>PD allows for optimization of antibiotic dosage schedules</a:t>
            </a:r>
          </a:p>
          <a:p>
            <a:pPr>
              <a:defRPr/>
            </a:pPr>
            <a:r>
              <a:rPr lang="en-US" dirty="0">
                <a:latin typeface="Garamond" charset="0"/>
                <a:cs typeface="Arial" charset="0"/>
              </a:rPr>
              <a:t>PK/PD knowledge can allow you to optimally treat in difficult scenarios</a:t>
            </a:r>
          </a:p>
          <a:p>
            <a:pPr>
              <a:defRPr/>
            </a:pPr>
            <a:endParaRPr lang="en-US" dirty="0">
              <a:latin typeface="Garamond" charset="0"/>
              <a:cs typeface="Arial" charset="0"/>
            </a:endParaRPr>
          </a:p>
          <a:p>
            <a:pPr>
              <a:defRPr/>
            </a:pPr>
            <a:endParaRPr lang="en-US" dirty="0">
              <a:latin typeface="Garamond" charset="0"/>
              <a:cs typeface="Arial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2"/>
          <p:cNvSpPr>
            <a:spLocks noGrp="1" noRot="1" noChangeArrowheads="1"/>
          </p:cNvSpPr>
          <p:nvPr>
            <p:ph type="title"/>
          </p:nvPr>
        </p:nvSpPr>
        <p:spPr>
          <a:xfrm>
            <a:off x="0" y="76200"/>
            <a:ext cx="9144000" cy="1417638"/>
          </a:xfrm>
        </p:spPr>
        <p:txBody>
          <a:bodyPr/>
          <a:lstStyle/>
          <a:p>
            <a:pPr eaLnBrk="1" hangingPunct="1">
              <a:defRPr/>
            </a:pPr>
            <a:r>
              <a:rPr lang="en-US" sz="4000">
                <a:latin typeface="Arial" charset="0"/>
                <a:cs typeface="ＭＳ Ｐゴシック" charset="0"/>
              </a:rPr>
              <a:t>Relationships in the Infected Patient</a:t>
            </a:r>
          </a:p>
        </p:txBody>
      </p:sp>
      <p:sp>
        <p:nvSpPr>
          <p:cNvPr id="18" name="Isosceles Triangle 17"/>
          <p:cNvSpPr/>
          <p:nvPr/>
        </p:nvSpPr>
        <p:spPr>
          <a:xfrm>
            <a:off x="2667000" y="2514600"/>
            <a:ext cx="3886200" cy="2895600"/>
          </a:xfrm>
          <a:prstGeom prst="triangle">
            <a:avLst/>
          </a:prstGeom>
          <a:effectLst>
            <a:glow rad="177800">
              <a:schemeClr val="tx1">
                <a:alpha val="75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</a:endParaRPr>
          </a:p>
        </p:txBody>
      </p:sp>
      <p:sp>
        <p:nvSpPr>
          <p:cNvPr id="22534" name="TextBox 18"/>
          <p:cNvSpPr txBox="1">
            <a:spLocks noChangeArrowheads="1"/>
          </p:cNvSpPr>
          <p:nvPr/>
        </p:nvSpPr>
        <p:spPr bwMode="auto">
          <a:xfrm>
            <a:off x="3352800" y="1524000"/>
            <a:ext cx="2820988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4800">
                <a:latin typeface="Times New Roman" charset="0"/>
              </a:rPr>
              <a:t>Pathogen</a:t>
            </a:r>
          </a:p>
        </p:txBody>
      </p:sp>
      <p:sp>
        <p:nvSpPr>
          <p:cNvPr id="27654" name="TextBox 19"/>
          <p:cNvSpPr txBox="1">
            <a:spLocks noChangeArrowheads="1"/>
          </p:cNvSpPr>
          <p:nvPr/>
        </p:nvSpPr>
        <p:spPr bwMode="auto">
          <a:xfrm>
            <a:off x="6662738" y="5334000"/>
            <a:ext cx="210026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4800">
                <a:latin typeface="Times New Roman" charset="0"/>
              </a:rPr>
              <a:t>Patient</a:t>
            </a:r>
            <a:endParaRPr lang="en-US" sz="4000">
              <a:latin typeface="Times New Roman" charset="0"/>
            </a:endParaRPr>
          </a:p>
        </p:txBody>
      </p:sp>
      <p:sp>
        <p:nvSpPr>
          <p:cNvPr id="27655" name="TextBox 20"/>
          <p:cNvSpPr txBox="1">
            <a:spLocks noChangeArrowheads="1"/>
          </p:cNvSpPr>
          <p:nvPr/>
        </p:nvSpPr>
        <p:spPr bwMode="auto">
          <a:xfrm>
            <a:off x="914400" y="5334000"/>
            <a:ext cx="1519238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4800">
                <a:latin typeface="Times New Roman" charset="0"/>
              </a:rPr>
              <a:t>Drug</a:t>
            </a:r>
            <a:endParaRPr lang="en-US" sz="4000">
              <a:latin typeface="Times New Roman" charset="0"/>
            </a:endParaRPr>
          </a:p>
        </p:txBody>
      </p:sp>
      <p:sp>
        <p:nvSpPr>
          <p:cNvPr id="26" name="Right Arrow 25"/>
          <p:cNvSpPr>
            <a:spLocks noChangeArrowheads="1"/>
          </p:cNvSpPr>
          <p:nvPr/>
        </p:nvSpPr>
        <p:spPr bwMode="auto">
          <a:xfrm>
            <a:off x="3317875" y="5562600"/>
            <a:ext cx="2625725" cy="331788"/>
          </a:xfrm>
          <a:prstGeom prst="rightArrow">
            <a:avLst>
              <a:gd name="adj1" fmla="val 50000"/>
              <a:gd name="adj2" fmla="val 50011"/>
            </a:avLst>
          </a:prstGeom>
          <a:solidFill>
            <a:srgbClr val="008000"/>
          </a:solidFill>
          <a:ln w="9525">
            <a:solidFill>
              <a:srgbClr val="0098CC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latin typeface="Garamond" pitchFamily="-109" charset="0"/>
              <a:ea typeface="+mn-ea"/>
              <a:cs typeface="Arial" charset="0"/>
            </a:endParaRPr>
          </a:p>
        </p:txBody>
      </p:sp>
      <p:sp>
        <p:nvSpPr>
          <p:cNvPr id="27" name="Right Arrow 26"/>
          <p:cNvSpPr>
            <a:spLocks noChangeArrowheads="1"/>
          </p:cNvSpPr>
          <p:nvPr/>
        </p:nvSpPr>
        <p:spPr bwMode="auto">
          <a:xfrm rot="10800000">
            <a:off x="3276600" y="6145213"/>
            <a:ext cx="2625725" cy="331787"/>
          </a:xfrm>
          <a:prstGeom prst="rightArrow">
            <a:avLst>
              <a:gd name="adj1" fmla="val 50000"/>
              <a:gd name="adj2" fmla="val 50011"/>
            </a:avLst>
          </a:prstGeom>
          <a:gradFill rotWithShape="1">
            <a:gsLst>
              <a:gs pos="0">
                <a:srgbClr val="00A6E9"/>
              </a:gs>
              <a:gs pos="20000">
                <a:srgbClr val="00A3E3"/>
              </a:gs>
              <a:gs pos="100000">
                <a:srgbClr val="007BAD"/>
              </a:gs>
            </a:gsLst>
            <a:lin ang="5400000"/>
          </a:gradFill>
          <a:ln w="9525">
            <a:solidFill>
              <a:srgbClr val="0098CC"/>
            </a:solidFill>
            <a:miter lim="800000"/>
            <a:headEnd/>
            <a:tailEnd/>
          </a:ln>
          <a:effectLst>
            <a:outerShdw dist="23000" dir="5400000" rotWithShape="0">
              <a:srgbClr val="808080">
                <a:alpha val="34998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latin typeface="Garamond" pitchFamily="-109" charset="0"/>
              <a:ea typeface="+mn-ea"/>
              <a:cs typeface="Arial" charset="0"/>
            </a:endParaRPr>
          </a:p>
        </p:txBody>
      </p:sp>
      <p:sp>
        <p:nvSpPr>
          <p:cNvPr id="22543" name="TextBox 28"/>
          <p:cNvSpPr txBox="1">
            <a:spLocks noChangeArrowheads="1"/>
          </p:cNvSpPr>
          <p:nvPr/>
        </p:nvSpPr>
        <p:spPr bwMode="auto">
          <a:xfrm>
            <a:off x="2895600" y="5802313"/>
            <a:ext cx="31353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>
                <a:solidFill>
                  <a:srgbClr val="11CA23"/>
                </a:solidFill>
                <a:latin typeface="Times New Roman" charset="0"/>
              </a:rPr>
              <a:t>Pharmacodynamics (toxicity)</a:t>
            </a:r>
          </a:p>
        </p:txBody>
      </p:sp>
      <p:sp>
        <p:nvSpPr>
          <p:cNvPr id="27659" name="TextBox 29"/>
          <p:cNvSpPr txBox="1">
            <a:spLocks noChangeArrowheads="1"/>
          </p:cNvSpPr>
          <p:nvPr/>
        </p:nvSpPr>
        <p:spPr bwMode="auto">
          <a:xfrm>
            <a:off x="3581400" y="6411913"/>
            <a:ext cx="20066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>
                <a:solidFill>
                  <a:srgbClr val="47D1FF"/>
                </a:solidFill>
                <a:latin typeface="Times New Roman" charset="0"/>
              </a:rPr>
              <a:t>Pharmacokinetics</a:t>
            </a:r>
          </a:p>
        </p:txBody>
      </p:sp>
      <p:grpSp>
        <p:nvGrpSpPr>
          <p:cNvPr id="2" name="Group 19"/>
          <p:cNvGrpSpPr>
            <a:grpSpLocks/>
          </p:cNvGrpSpPr>
          <p:nvPr/>
        </p:nvGrpSpPr>
        <p:grpSpPr bwMode="auto">
          <a:xfrm>
            <a:off x="5826125" y="2457450"/>
            <a:ext cx="1497013" cy="2706688"/>
            <a:chOff x="5826125" y="2457450"/>
            <a:chExt cx="1497013" cy="2706688"/>
          </a:xfrm>
        </p:grpSpPr>
        <p:sp>
          <p:nvSpPr>
            <p:cNvPr id="24" name="Right Arrow 23"/>
            <p:cNvSpPr>
              <a:spLocks noChangeArrowheads="1"/>
            </p:cNvSpPr>
            <p:nvPr/>
          </p:nvSpPr>
          <p:spPr bwMode="auto">
            <a:xfrm rot="14150294">
              <a:off x="5428456" y="3604419"/>
              <a:ext cx="2625725" cy="331788"/>
            </a:xfrm>
            <a:prstGeom prst="rightArrow">
              <a:avLst>
                <a:gd name="adj1" fmla="val 50000"/>
                <a:gd name="adj2" fmla="val 50011"/>
              </a:avLst>
            </a:prstGeom>
            <a:solidFill>
              <a:srgbClr val="FF0000"/>
            </a:solidFill>
            <a:ln w="9525">
              <a:solidFill>
                <a:srgbClr val="0098CC"/>
              </a:solidFill>
              <a:miter lim="800000"/>
              <a:headEnd/>
              <a:tailEnd/>
            </a:ln>
            <a:effectLst>
              <a:outerShdw dist="23000" dir="5400000" rotWithShape="0">
                <a:srgbClr val="808080">
                  <a:alpha val="34998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endParaRPr lang="en-US">
                <a:solidFill>
                  <a:srgbClr val="FF0000"/>
                </a:solidFill>
                <a:latin typeface="Garamond" pitchFamily="-109" charset="0"/>
                <a:ea typeface="+mn-ea"/>
                <a:cs typeface="Arial" charset="0"/>
              </a:endParaRPr>
            </a:p>
          </p:txBody>
        </p:sp>
        <p:sp>
          <p:nvSpPr>
            <p:cNvPr id="25" name="Right Arrow 24"/>
            <p:cNvSpPr>
              <a:spLocks noChangeArrowheads="1"/>
            </p:cNvSpPr>
            <p:nvPr/>
          </p:nvSpPr>
          <p:spPr bwMode="auto">
            <a:xfrm rot="3379487">
              <a:off x="4679156" y="3685382"/>
              <a:ext cx="2625725" cy="331788"/>
            </a:xfrm>
            <a:prstGeom prst="rightArrow">
              <a:avLst>
                <a:gd name="adj1" fmla="val 50000"/>
                <a:gd name="adj2" fmla="val 50011"/>
              </a:avLst>
            </a:prstGeom>
            <a:solidFill>
              <a:srgbClr val="FF6600"/>
            </a:solidFill>
            <a:ln w="9525">
              <a:solidFill>
                <a:srgbClr val="0098CC"/>
              </a:solidFill>
              <a:miter lim="800000"/>
              <a:headEnd/>
              <a:tailEnd/>
            </a:ln>
            <a:effectLst>
              <a:outerShdw dist="23000" dir="5400000" rotWithShape="0">
                <a:srgbClr val="808080">
                  <a:alpha val="34998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endParaRPr lang="en-US">
                <a:solidFill>
                  <a:srgbClr val="FFFFFF"/>
                </a:solidFill>
                <a:latin typeface="Garamond" pitchFamily="-109" charset="0"/>
                <a:ea typeface="+mn-ea"/>
                <a:cs typeface="Arial" charset="0"/>
              </a:endParaRPr>
            </a:p>
          </p:txBody>
        </p:sp>
        <p:sp>
          <p:nvSpPr>
            <p:cNvPr id="27669" name="TextBox 30"/>
            <p:cNvSpPr txBox="1">
              <a:spLocks noChangeArrowheads="1"/>
            </p:cNvSpPr>
            <p:nvPr/>
          </p:nvSpPr>
          <p:spPr bwMode="auto">
            <a:xfrm rot="3357112">
              <a:off x="5711825" y="3541713"/>
              <a:ext cx="1057275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>
                  <a:solidFill>
                    <a:srgbClr val="FFFF00"/>
                  </a:solidFill>
                  <a:latin typeface="Times New Roman" charset="0"/>
                </a:rPr>
                <a:t>Infection</a:t>
              </a:r>
            </a:p>
          </p:txBody>
        </p:sp>
        <p:sp>
          <p:nvSpPr>
            <p:cNvPr id="27670" name="TextBox 31"/>
            <p:cNvSpPr txBox="1">
              <a:spLocks noChangeArrowheads="1"/>
            </p:cNvSpPr>
            <p:nvPr/>
          </p:nvSpPr>
          <p:spPr bwMode="auto">
            <a:xfrm rot="3411697">
              <a:off x="6121400" y="3586163"/>
              <a:ext cx="2033587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>
                  <a:solidFill>
                    <a:srgbClr val="FF0000"/>
                  </a:solidFill>
                  <a:latin typeface="Times New Roman" charset="0"/>
                </a:rPr>
                <a:t>Immune response</a:t>
              </a:r>
            </a:p>
          </p:txBody>
        </p:sp>
      </p:grpSp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2085975" y="2219325"/>
            <a:ext cx="1328738" cy="2955925"/>
            <a:chOff x="2085975" y="2219325"/>
            <a:chExt cx="1328738" cy="2955925"/>
          </a:xfrm>
        </p:grpSpPr>
        <p:sp>
          <p:nvSpPr>
            <p:cNvPr id="22" name="Right Arrow 21"/>
            <p:cNvSpPr>
              <a:spLocks noChangeArrowheads="1"/>
            </p:cNvSpPr>
            <p:nvPr/>
          </p:nvSpPr>
          <p:spPr bwMode="auto">
            <a:xfrm rot="18289989">
              <a:off x="1935956" y="3671094"/>
              <a:ext cx="2625725" cy="331788"/>
            </a:xfrm>
            <a:prstGeom prst="rightArrow">
              <a:avLst>
                <a:gd name="adj1" fmla="val 50000"/>
                <a:gd name="adj2" fmla="val 50011"/>
              </a:avLst>
            </a:prstGeom>
            <a:solidFill>
              <a:srgbClr val="008000"/>
            </a:solidFill>
            <a:ln w="9525">
              <a:solidFill>
                <a:srgbClr val="0098CC"/>
              </a:solidFill>
              <a:miter lim="800000"/>
              <a:headEnd/>
              <a:tailEnd/>
            </a:ln>
            <a:effectLst>
              <a:outerShdw dist="23000" dir="5400000" rotWithShape="0">
                <a:srgbClr val="808080">
                  <a:alpha val="34998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endParaRPr lang="en-US">
                <a:solidFill>
                  <a:srgbClr val="FFFFFF"/>
                </a:solidFill>
                <a:latin typeface="Garamond" pitchFamily="-109" charset="0"/>
                <a:ea typeface="+mn-ea"/>
                <a:cs typeface="Arial" charset="0"/>
              </a:endParaRPr>
            </a:p>
          </p:txBody>
        </p:sp>
        <p:sp>
          <p:nvSpPr>
            <p:cNvPr id="27664" name="TextBox 27"/>
            <p:cNvSpPr txBox="1">
              <a:spLocks noChangeArrowheads="1"/>
            </p:cNvSpPr>
            <p:nvPr/>
          </p:nvSpPr>
          <p:spPr bwMode="auto">
            <a:xfrm rot="-3263434">
              <a:off x="1745533" y="3684592"/>
              <a:ext cx="2212975" cy="369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>
                  <a:solidFill>
                    <a:srgbClr val="11CA23"/>
                  </a:solidFill>
                  <a:latin typeface="Times New Roman" charset="0"/>
                </a:rPr>
                <a:t>Pharmacodynamics</a:t>
              </a:r>
            </a:p>
          </p:txBody>
        </p:sp>
        <p:sp>
          <p:nvSpPr>
            <p:cNvPr id="33" name="Right Arrow 32"/>
            <p:cNvSpPr>
              <a:spLocks noChangeArrowheads="1"/>
            </p:cNvSpPr>
            <p:nvPr/>
          </p:nvSpPr>
          <p:spPr bwMode="auto">
            <a:xfrm rot="7519273">
              <a:off x="1181894" y="3696494"/>
              <a:ext cx="2625725" cy="331787"/>
            </a:xfrm>
            <a:prstGeom prst="rightArrow">
              <a:avLst>
                <a:gd name="adj1" fmla="val 50000"/>
                <a:gd name="adj2" fmla="val 50011"/>
              </a:avLst>
            </a:prstGeom>
            <a:solidFill>
              <a:srgbClr val="DCE135"/>
            </a:solidFill>
            <a:ln w="9525">
              <a:solidFill>
                <a:srgbClr val="0098CC"/>
              </a:solidFill>
              <a:miter lim="800000"/>
              <a:headEnd/>
              <a:tailEnd/>
            </a:ln>
            <a:effectLst>
              <a:outerShdw dist="23000" dir="5400000" rotWithShape="0">
                <a:srgbClr val="808080">
                  <a:alpha val="34998"/>
                </a:srgbClr>
              </a:outerShdw>
            </a:effectLst>
          </p:spPr>
          <p:txBody>
            <a:bodyPr anchor="ctr"/>
            <a:lstStyle/>
            <a:p>
              <a:pPr algn="ctr">
                <a:defRPr/>
              </a:pPr>
              <a:endParaRPr lang="en-US">
                <a:solidFill>
                  <a:srgbClr val="FFFFFF"/>
                </a:solidFill>
                <a:latin typeface="Garamond" pitchFamily="-109" charset="0"/>
                <a:ea typeface="+mn-ea"/>
                <a:cs typeface="Arial" charset="0"/>
              </a:endParaRPr>
            </a:p>
          </p:txBody>
        </p:sp>
        <p:sp>
          <p:nvSpPr>
            <p:cNvPr id="27666" name="TextBox 33"/>
            <p:cNvSpPr txBox="1">
              <a:spLocks noChangeArrowheads="1"/>
            </p:cNvSpPr>
            <p:nvPr/>
          </p:nvSpPr>
          <p:spPr bwMode="auto">
            <a:xfrm rot="-3271120">
              <a:off x="927100" y="3378200"/>
              <a:ext cx="2687638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>
                  <a:solidFill>
                    <a:srgbClr val="DCE135"/>
                  </a:solidFill>
                  <a:latin typeface="Times New Roman" charset="0"/>
                </a:rPr>
                <a:t>Resistance mechanisms</a:t>
              </a:r>
            </a:p>
          </p:txBody>
        </p:sp>
      </p:grp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1" dur="500"/>
                                        <p:tgtEl>
                                          <p:spTgt spid="225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4" grpId="0"/>
      <p:bldP spid="2254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latin typeface="Garamond" charset="0"/>
                <a:cs typeface="Arial" charset="0"/>
              </a:rPr>
              <a:t>PK/PD</a:t>
            </a:r>
          </a:p>
        </p:txBody>
      </p:sp>
      <p:pic>
        <p:nvPicPr>
          <p:cNvPr id="29698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250" y="1447800"/>
            <a:ext cx="7937500" cy="4838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699" name="TextBox 6"/>
          <p:cNvSpPr txBox="1">
            <a:spLocks noChangeArrowheads="1"/>
          </p:cNvSpPr>
          <p:nvPr/>
        </p:nvSpPr>
        <p:spPr bwMode="auto">
          <a:xfrm>
            <a:off x="382588" y="6488113"/>
            <a:ext cx="17018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600"/>
              <a:t>www.nature.com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>
                <a:latin typeface="Garamond" charset="0"/>
                <a:cs typeface="Arial" charset="0"/>
              </a:rPr>
              <a:t>MIC testing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  <a:defRPr/>
            </a:pPr>
            <a:r>
              <a:rPr lang="en-US" dirty="0">
                <a:latin typeface="Garamond" charset="0"/>
                <a:cs typeface="Arial" charset="0"/>
              </a:rPr>
              <a:t>Susceptibility determined by MIC values and achievable </a:t>
            </a:r>
            <a:r>
              <a:rPr lang="en-US" i="1" dirty="0">
                <a:latin typeface="Garamond" charset="0"/>
                <a:cs typeface="Arial" charset="0"/>
              </a:rPr>
              <a:t>in vivo </a:t>
            </a:r>
            <a:r>
              <a:rPr lang="en-US" dirty="0">
                <a:latin typeface="Garamond" charset="0"/>
                <a:cs typeface="Arial" charset="0"/>
              </a:rPr>
              <a:t>concentrations</a:t>
            </a:r>
          </a:p>
          <a:p>
            <a:pPr eaLnBrk="1" hangingPunct="1">
              <a:lnSpc>
                <a:spcPct val="90000"/>
              </a:lnSpc>
              <a:defRPr/>
            </a:pPr>
            <a:r>
              <a:rPr lang="en-US" dirty="0">
                <a:latin typeface="Garamond" charset="0"/>
                <a:cs typeface="Arial" charset="0"/>
              </a:rPr>
              <a:t>Low MIC values indicate potency, BUT </a:t>
            </a:r>
            <a:r>
              <a:rPr lang="en-US" dirty="0">
                <a:solidFill>
                  <a:schemeClr val="folHlink"/>
                </a:solidFill>
                <a:latin typeface="Garamond" charset="0"/>
                <a:cs typeface="Arial" charset="0"/>
              </a:rPr>
              <a:t>pharmacokinetics and pharmacodynamics (PK/PD) must be </a:t>
            </a:r>
            <a:r>
              <a:rPr lang="en-US" dirty="0" smtClean="0">
                <a:solidFill>
                  <a:schemeClr val="folHlink"/>
                </a:solidFill>
                <a:latin typeface="Garamond" charset="0"/>
                <a:cs typeface="Arial" charset="0"/>
              </a:rPr>
              <a:t>considered</a:t>
            </a:r>
            <a:endParaRPr lang="en-US" dirty="0">
              <a:solidFill>
                <a:schemeClr val="folHlink"/>
              </a:solidFill>
              <a:latin typeface="Garamond" charset="0"/>
              <a:cs typeface="Arial" charset="0"/>
            </a:endParaRPr>
          </a:p>
          <a:p>
            <a:pPr lvl="1" eaLnBrk="1" hangingPunct="1">
              <a:lnSpc>
                <a:spcPct val="90000"/>
              </a:lnSpc>
              <a:defRPr/>
            </a:pPr>
            <a:r>
              <a:rPr lang="en-US" dirty="0">
                <a:latin typeface="Garamond" charset="0"/>
                <a:ea typeface="Arial" charset="0"/>
                <a:cs typeface="Arial" charset="0"/>
              </a:rPr>
              <a:t>Low MIC values will not matter if the drug does not reach those concentrations at the site of infection</a:t>
            </a:r>
          </a:p>
          <a:p>
            <a:pPr lvl="1" eaLnBrk="1" hangingPunct="1">
              <a:lnSpc>
                <a:spcPct val="90000"/>
              </a:lnSpc>
              <a:buFontTx/>
              <a:buNone/>
              <a:defRPr/>
            </a:pPr>
            <a:endParaRPr lang="en-US" dirty="0">
              <a:latin typeface="Garamond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228600"/>
            <a:ext cx="7772400" cy="11430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>
                <a:latin typeface="Garamond" charset="0"/>
                <a:cs typeface="Arial" charset="0"/>
              </a:rPr>
              <a:t>MIC testing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2000" y="1219200"/>
            <a:ext cx="7772400" cy="4648200"/>
          </a:xfrm>
        </p:spPr>
        <p:txBody>
          <a:bodyPr/>
          <a:lstStyle/>
          <a:p>
            <a:pPr eaLnBrk="1" hangingPunct="1">
              <a:buFont typeface="Wingdings" charset="0"/>
              <a:buNone/>
              <a:defRPr/>
            </a:pPr>
            <a:r>
              <a:rPr lang="en-US">
                <a:latin typeface="Garamond" charset="0"/>
                <a:cs typeface="Arial" charset="0"/>
              </a:rPr>
              <a:t>An isolate of </a:t>
            </a:r>
            <a:r>
              <a:rPr lang="en-US" i="1">
                <a:latin typeface="Garamond" charset="0"/>
                <a:cs typeface="Arial" charset="0"/>
              </a:rPr>
              <a:t>Pseudomonas aeruginosa </a:t>
            </a:r>
            <a:r>
              <a:rPr lang="en-US">
                <a:latin typeface="Garamond" charset="0"/>
                <a:cs typeface="Arial" charset="0"/>
              </a:rPr>
              <a:t>is recovered from the sputum of a patient with pneumonia.  The susceptibility report is:</a:t>
            </a:r>
          </a:p>
          <a:p>
            <a:pPr eaLnBrk="1" hangingPunct="1">
              <a:buFont typeface="Wingdings" charset="0"/>
              <a:buNone/>
              <a:defRPr/>
            </a:pPr>
            <a:endParaRPr lang="en-US">
              <a:latin typeface="Garamond" charset="0"/>
              <a:cs typeface="Arial" charset="0"/>
            </a:endParaRPr>
          </a:p>
        </p:txBody>
      </p:sp>
      <p:graphicFrame>
        <p:nvGraphicFramePr>
          <p:cNvPr id="36899" name="Group 35"/>
          <p:cNvGraphicFramePr>
            <a:graphicFrameLocks noGrp="1"/>
          </p:cNvGraphicFramePr>
          <p:nvPr/>
        </p:nvGraphicFramePr>
        <p:xfrm>
          <a:off x="381000" y="3067050"/>
          <a:ext cx="8305800" cy="3108684"/>
        </p:xfrm>
        <a:graphic>
          <a:graphicData uri="http://schemas.openxmlformats.org/drawingml/2006/table">
            <a:tbl>
              <a:tblPr firstRow="1">
                <a:tableStyleId>{3C2FFA5D-87B4-456A-9821-1D502468CF0F}</a:tableStyleId>
              </a:tblPr>
              <a:tblGrid>
                <a:gridCol w="4648200"/>
                <a:gridCol w="1219200"/>
                <a:gridCol w="2438400"/>
              </a:tblGrid>
              <a:tr h="51811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0000"/>
                        <a:buFont typeface="Wingdings" pitchFamily="-109" charset="2"/>
                        <a:buNone/>
                        <a:tabLst/>
                      </a:pPr>
                      <a:r>
                        <a:rPr kumimoji="0" lang="en-US" sz="28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Drug</a:t>
                      </a:r>
                      <a:endParaRPr kumimoji="0" 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9" charset="0"/>
                        <a:cs typeface="Arial" charset="0"/>
                      </a:endParaRPr>
                    </a:p>
                  </a:txBody>
                  <a:tcPr marT="45697" marB="45697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0000"/>
                        <a:buFont typeface="Wingdings" pitchFamily="-109" charset="2"/>
                        <a:buNone/>
                        <a:tabLst/>
                      </a:pPr>
                      <a:r>
                        <a:rPr kumimoji="0" lang="en-US" sz="28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MIC</a:t>
                      </a:r>
                      <a:endParaRPr kumimoji="0" lang="en-US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9" charset="0"/>
                        <a:cs typeface="Arial" charset="0"/>
                      </a:endParaRPr>
                    </a:p>
                  </a:txBody>
                  <a:tcPr marT="45697" marB="45697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0000"/>
                        <a:buFont typeface="Wingdings" pitchFamily="-109" charset="2"/>
                        <a:buNone/>
                        <a:tabLst/>
                      </a:pPr>
                      <a:r>
                        <a:rPr kumimoji="0" lang="en-US" sz="28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Susceptibility</a:t>
                      </a:r>
                      <a:endParaRPr kumimoji="0" lang="en-US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9" charset="0"/>
                        <a:cs typeface="Arial" charset="0"/>
                      </a:endParaRPr>
                    </a:p>
                  </a:txBody>
                  <a:tcPr marT="45697" marB="45697" horzOverflow="overflow"/>
                </a:tc>
              </a:tr>
              <a:tr h="51811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0000"/>
                        <a:buFont typeface="Wingdings" pitchFamily="-109" charset="2"/>
                        <a:buNone/>
                        <a:tabLst/>
                      </a:pPr>
                      <a:r>
                        <a:rPr kumimoji="0" lang="en-US" sz="28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Aztreonam</a:t>
                      </a:r>
                      <a:endParaRPr kumimoji="0" lang="en-US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9" charset="0"/>
                        <a:cs typeface="Arial" charset="0"/>
                      </a:endParaRPr>
                    </a:p>
                  </a:txBody>
                  <a:tcPr marT="45697" marB="45697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0000"/>
                        <a:buFont typeface="Wingdings" pitchFamily="-109" charset="2"/>
                        <a:buNone/>
                        <a:tabLst/>
                      </a:pPr>
                      <a:r>
                        <a:rPr kumimoji="0" lang="en-US" sz="28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128</a:t>
                      </a:r>
                      <a:endParaRPr kumimoji="0" lang="en-US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9" charset="0"/>
                        <a:cs typeface="Arial" charset="0"/>
                      </a:endParaRPr>
                    </a:p>
                  </a:txBody>
                  <a:tcPr marT="45697" marB="45697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0000"/>
                        <a:buFont typeface="Wingdings" pitchFamily="-109" charset="2"/>
                        <a:buNone/>
                        <a:tabLst/>
                      </a:pPr>
                      <a:r>
                        <a:rPr kumimoji="0" lang="en-US" sz="28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R</a:t>
                      </a:r>
                      <a:endParaRPr kumimoji="0" lang="en-US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9" charset="0"/>
                        <a:cs typeface="Arial" charset="0"/>
                      </a:endParaRPr>
                    </a:p>
                  </a:txBody>
                  <a:tcPr marT="45697" marB="45697" horzOverflow="overflow"/>
                </a:tc>
              </a:tr>
              <a:tr h="51811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0000"/>
                        <a:buFont typeface="Wingdings" pitchFamily="-109" charset="2"/>
                        <a:buNone/>
                        <a:tabLst/>
                      </a:pPr>
                      <a:r>
                        <a:rPr kumimoji="0" lang="en-US" sz="28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Imipenem</a:t>
                      </a:r>
                      <a:endParaRPr kumimoji="0" lang="en-US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9" charset="0"/>
                        <a:cs typeface="Arial" charset="0"/>
                      </a:endParaRPr>
                    </a:p>
                  </a:txBody>
                  <a:tcPr marT="45697" marB="45697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0000"/>
                        <a:buFont typeface="Wingdings" pitchFamily="-109" charset="2"/>
                        <a:buNone/>
                        <a:tabLst/>
                      </a:pPr>
                      <a:r>
                        <a:rPr kumimoji="0" lang="en-US" sz="28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8</a:t>
                      </a:r>
                      <a:endParaRPr kumimoji="0" 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9" charset="0"/>
                        <a:cs typeface="Arial" charset="0"/>
                      </a:endParaRPr>
                    </a:p>
                  </a:txBody>
                  <a:tcPr marT="45697" marB="45697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0000"/>
                        <a:buFont typeface="Wingdings" pitchFamily="-109" charset="2"/>
                        <a:buNone/>
                        <a:tabLst/>
                      </a:pPr>
                      <a:r>
                        <a:rPr kumimoji="0" lang="en-US" sz="28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I</a:t>
                      </a:r>
                      <a:endParaRPr kumimoji="0" lang="en-US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9" charset="0"/>
                        <a:cs typeface="Arial" charset="0"/>
                      </a:endParaRPr>
                    </a:p>
                  </a:txBody>
                  <a:tcPr marT="45697" marB="45697" horzOverflow="overflow"/>
                </a:tc>
              </a:tr>
              <a:tr h="51811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0000"/>
                        <a:buFont typeface="Wingdings" pitchFamily="-109" charset="2"/>
                        <a:buNone/>
                        <a:tabLst/>
                      </a:pPr>
                      <a:r>
                        <a:rPr kumimoji="0" lang="en-US" sz="28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Levofloxacin</a:t>
                      </a:r>
                      <a:endParaRPr kumimoji="0" lang="en-US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9" charset="0"/>
                        <a:cs typeface="Arial" charset="0"/>
                      </a:endParaRPr>
                    </a:p>
                  </a:txBody>
                  <a:tcPr marT="45697" marB="45697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0000"/>
                        <a:buFont typeface="Wingdings" pitchFamily="-109" charset="2"/>
                        <a:buNone/>
                        <a:tabLst/>
                      </a:pPr>
                      <a:r>
                        <a:rPr kumimoji="0" lang="en-US" sz="28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32</a:t>
                      </a:r>
                      <a:endParaRPr kumimoji="0" lang="en-US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9" charset="0"/>
                        <a:cs typeface="Arial" charset="0"/>
                      </a:endParaRPr>
                    </a:p>
                  </a:txBody>
                  <a:tcPr marT="45697" marB="45697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0000"/>
                        <a:buFont typeface="Wingdings" pitchFamily="-109" charset="2"/>
                        <a:buNone/>
                        <a:tabLst/>
                      </a:pPr>
                      <a:r>
                        <a:rPr kumimoji="0" lang="en-US" sz="28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R</a:t>
                      </a:r>
                      <a:endParaRPr kumimoji="0" lang="en-US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9" charset="0"/>
                        <a:cs typeface="Arial" charset="0"/>
                      </a:endParaRPr>
                    </a:p>
                  </a:txBody>
                  <a:tcPr marT="45697" marB="45697" horzOverflow="overflow"/>
                </a:tc>
              </a:tr>
              <a:tr h="51811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0000"/>
                        <a:buFont typeface="Wingdings" pitchFamily="-109" charset="2"/>
                        <a:buNone/>
                        <a:tabLst/>
                      </a:pPr>
                      <a:r>
                        <a:rPr kumimoji="0" lang="en-US" sz="28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Piperacillin</a:t>
                      </a:r>
                      <a:endParaRPr kumimoji="0" lang="en-US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9" charset="0"/>
                        <a:cs typeface="Arial" charset="0"/>
                      </a:endParaRPr>
                    </a:p>
                  </a:txBody>
                  <a:tcPr marT="45697" marB="45697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0000"/>
                        <a:buFont typeface="Wingdings" pitchFamily="-109" charset="2"/>
                        <a:buNone/>
                        <a:tabLst/>
                      </a:pPr>
                      <a:r>
                        <a:rPr kumimoji="0" lang="en-US" sz="28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8</a:t>
                      </a:r>
                      <a:endParaRPr kumimoji="0" lang="en-US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9" charset="0"/>
                        <a:cs typeface="Arial" charset="0"/>
                      </a:endParaRPr>
                    </a:p>
                  </a:txBody>
                  <a:tcPr marT="45697" marB="45697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0000"/>
                        <a:buFont typeface="Wingdings" pitchFamily="-109" charset="2"/>
                        <a:buNone/>
                        <a:tabLst/>
                      </a:pPr>
                      <a:r>
                        <a:rPr kumimoji="0" lang="en-US" sz="28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S</a:t>
                      </a:r>
                      <a:endParaRPr kumimoji="0" lang="en-US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9" charset="0"/>
                        <a:cs typeface="Arial" charset="0"/>
                      </a:endParaRPr>
                    </a:p>
                  </a:txBody>
                  <a:tcPr marT="45697" marB="45697" horzOverflow="overflow"/>
                </a:tc>
              </a:tr>
              <a:tr h="51811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0000"/>
                        <a:buFont typeface="Wingdings" pitchFamily="-109" charset="2"/>
                        <a:buNone/>
                        <a:tabLst/>
                      </a:pPr>
                      <a:r>
                        <a:rPr kumimoji="0" lang="en-US" sz="28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Tobramycin</a:t>
                      </a:r>
                      <a:endParaRPr kumimoji="0" lang="en-US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9" charset="0"/>
                        <a:cs typeface="Arial" charset="0"/>
                      </a:endParaRPr>
                    </a:p>
                  </a:txBody>
                  <a:tcPr marT="45697" marB="45697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0000"/>
                        <a:buFont typeface="Wingdings" pitchFamily="-109" charset="2"/>
                        <a:buNone/>
                        <a:tabLst/>
                      </a:pPr>
                      <a:r>
                        <a:rPr kumimoji="0" lang="en-US" sz="2800" u="none" strike="noStrike" cap="none" normalizeH="0" baseline="0" smtClean="0">
                          <a:ln>
                            <a:noFill/>
                          </a:ln>
                          <a:effectLst/>
                        </a:rPr>
                        <a:t>4</a:t>
                      </a:r>
                      <a:endParaRPr kumimoji="0" lang="en-US" sz="28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9" charset="0"/>
                        <a:cs typeface="Arial" charset="0"/>
                      </a:endParaRPr>
                    </a:p>
                  </a:txBody>
                  <a:tcPr marT="45697" marB="45697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accent2"/>
                        </a:buClr>
                        <a:buSzPct val="80000"/>
                        <a:buFont typeface="Wingdings" pitchFamily="-109" charset="2"/>
                        <a:buNone/>
                        <a:tabLst/>
                      </a:pPr>
                      <a:r>
                        <a:rPr kumimoji="0" lang="en-US" sz="2800" u="none" strike="noStrike" cap="none" normalizeH="0" baseline="0" dirty="0" smtClean="0">
                          <a:ln>
                            <a:noFill/>
                          </a:ln>
                          <a:effectLst/>
                        </a:rPr>
                        <a:t>S</a:t>
                      </a:r>
                      <a:endParaRPr kumimoji="0" lang="en-US" sz="2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imes New Roman" pitchFamily="-109" charset="0"/>
                        <a:cs typeface="Arial" charset="0"/>
                      </a:endParaRPr>
                    </a:p>
                  </a:txBody>
                  <a:tcPr marT="45697" marB="45697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57200"/>
            <a:ext cx="7772400" cy="1143000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Garamond"/>
                <a:cs typeface="Garamond"/>
              </a:rPr>
              <a:t>Susceptibility Testing</a:t>
            </a:r>
            <a:br>
              <a:rPr lang="en-US" dirty="0">
                <a:latin typeface="Garamond"/>
                <a:cs typeface="Garamond"/>
              </a:rPr>
            </a:br>
            <a:r>
              <a:rPr lang="en-US" sz="3600" dirty="0">
                <a:latin typeface="Garamond"/>
                <a:cs typeface="Garamond"/>
              </a:rPr>
              <a:t>We still need to think!</a:t>
            </a:r>
            <a:endParaRPr lang="en-US" dirty="0">
              <a:latin typeface="Garamond"/>
              <a:cs typeface="Garamond"/>
            </a:endParaRPr>
          </a:p>
        </p:txBody>
      </p:sp>
      <p:sp>
        <p:nvSpPr>
          <p:cNvPr id="64515" name="Content Placeholder 2"/>
          <p:cNvSpPr>
            <a:spLocks noGrp="1"/>
          </p:cNvSpPr>
          <p:nvPr>
            <p:ph idx="1"/>
          </p:nvPr>
        </p:nvSpPr>
        <p:spPr>
          <a:xfrm>
            <a:off x="685800" y="1828800"/>
            <a:ext cx="7924800" cy="1371600"/>
          </a:xfrm>
        </p:spPr>
        <p:txBody>
          <a:bodyPr/>
          <a:lstStyle/>
          <a:p>
            <a:pPr>
              <a:defRPr/>
            </a:pPr>
            <a:r>
              <a:rPr lang="en-US" sz="2800">
                <a:latin typeface="Times New Roman" charset="0"/>
                <a:cs typeface="ＭＳ Ｐゴシック" charset="0"/>
              </a:rPr>
              <a:t>An urinary isolate of </a:t>
            </a:r>
            <a:r>
              <a:rPr lang="en-US" sz="2800" i="1">
                <a:latin typeface="Times New Roman" charset="0"/>
                <a:cs typeface="ＭＳ Ｐゴシック" charset="0"/>
              </a:rPr>
              <a:t>E.coli</a:t>
            </a:r>
            <a:r>
              <a:rPr lang="en-US" sz="2800">
                <a:latin typeface="Times New Roman" charset="0"/>
                <a:cs typeface="ＭＳ Ｐゴシック" charset="0"/>
              </a:rPr>
              <a:t> is collected from a male patient with a UTI and possible prostatitis.</a:t>
            </a:r>
          </a:p>
          <a:p>
            <a:pPr>
              <a:defRPr/>
            </a:pPr>
            <a:r>
              <a:rPr lang="en-US" sz="2800">
                <a:latin typeface="Times New Roman" charset="0"/>
                <a:cs typeface="ＭＳ Ｐゴシック" charset="0"/>
              </a:rPr>
              <a:t>Allergies: Sulfonamides (rash)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1143000" y="3505200"/>
          <a:ext cx="6705600" cy="3124200"/>
        </p:xfrm>
        <a:graphic>
          <a:graphicData uri="http://schemas.openxmlformats.org/drawingml/2006/table">
            <a:tbl>
              <a:tblPr/>
              <a:tblGrid>
                <a:gridCol w="4779963"/>
                <a:gridCol w="1925637"/>
              </a:tblGrid>
              <a:tr h="520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charset="0"/>
                          <a:ea typeface="ＭＳ Ｐゴシック" charset="0"/>
                          <a:cs typeface="ＭＳ Ｐゴシック" charset="0"/>
                        </a:rPr>
                        <a:t>Drug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1" i="0" u="none" strike="noStrike" cap="none" normalizeH="0" baseline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Times New Roman" charset="0"/>
                          <a:ea typeface="ＭＳ Ｐゴシック" charset="0"/>
                          <a:cs typeface="ＭＳ Ｐゴシック" charset="0"/>
                        </a:rPr>
                        <a:t>Value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ＭＳ Ｐゴシック" charset="0"/>
                          <a:cs typeface="ＭＳ Ｐゴシック" charset="0"/>
                        </a:rPr>
                        <a:t>Amoxicillin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D3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ＭＳ Ｐゴシック" charset="0"/>
                          <a:cs typeface="ＭＳ Ｐゴシック" charset="0"/>
                        </a:rPr>
                        <a:t>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D3FF"/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ＭＳ Ｐゴシック" charset="0"/>
                          <a:cs typeface="ＭＳ Ｐゴシック" charset="0"/>
                        </a:rPr>
                        <a:t>Ciprofloxacin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A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ＭＳ Ｐゴシック" charset="0"/>
                          <a:cs typeface="ＭＳ Ｐゴシック" charset="0"/>
                        </a:rPr>
                        <a:t>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AFF"/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ＭＳ Ｐゴシック" charset="0"/>
                          <a:cs typeface="ＭＳ Ｐゴシック" charset="0"/>
                        </a:rPr>
                        <a:t>Moxifloxacin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D3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ＭＳ Ｐゴシック" charset="0"/>
                          <a:cs typeface="ＭＳ Ｐゴシック" charset="0"/>
                        </a:rPr>
                        <a:t>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D3FF"/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ＭＳ Ｐゴシック" charset="0"/>
                          <a:cs typeface="ＭＳ Ｐゴシック" charset="0"/>
                        </a:rPr>
                        <a:t>Nitrofurantoin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A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ＭＳ Ｐゴシック" charset="0"/>
                          <a:cs typeface="ＭＳ Ｐゴシック" charset="0"/>
                        </a:rPr>
                        <a:t>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AFF"/>
                    </a:solidFill>
                  </a:tcPr>
                </a:tc>
              </a:tr>
              <a:tr h="520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ＭＳ Ｐゴシック" charset="0"/>
                          <a:cs typeface="ＭＳ Ｐゴシック" charset="0"/>
                        </a:rPr>
                        <a:t>TMP/SMX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D3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8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Times New Roman" charset="0"/>
                          <a:ea typeface="ＭＳ Ｐゴシック" charset="0"/>
                          <a:cs typeface="ＭＳ Ｐゴシック" charset="0"/>
                        </a:rPr>
                        <a:t>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DD3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heme1">
  <a:themeElements>
    <a:clrScheme name="Stream 1">
      <a:dk1>
        <a:srgbClr val="000514"/>
      </a:dk1>
      <a:lt1>
        <a:srgbClr val="FFFFFF"/>
      </a:lt1>
      <a:dk2>
        <a:srgbClr val="003399"/>
      </a:dk2>
      <a:lt2>
        <a:srgbClr val="E5E5FF"/>
      </a:lt2>
      <a:accent1>
        <a:srgbClr val="0099CC"/>
      </a:accent1>
      <a:accent2>
        <a:srgbClr val="A886E0"/>
      </a:accent2>
      <a:accent3>
        <a:srgbClr val="AAADCA"/>
      </a:accent3>
      <a:accent4>
        <a:srgbClr val="DADADA"/>
      </a:accent4>
      <a:accent5>
        <a:srgbClr val="AACAE2"/>
      </a:accent5>
      <a:accent6>
        <a:srgbClr val="9879CB"/>
      </a:accent6>
      <a:hlink>
        <a:srgbClr val="FFCC00"/>
      </a:hlink>
      <a:folHlink>
        <a:srgbClr val="FFFFCC"/>
      </a:folHlink>
    </a:clrScheme>
    <a:fontScheme name="Stream">
      <a:majorFont>
        <a:latin typeface="Garamond"/>
        <a:ea typeface=""/>
        <a:cs typeface="Arial"/>
      </a:majorFont>
      <a:minorFont>
        <a:latin typeface="Garamond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Stream 1">
        <a:dk1>
          <a:srgbClr val="000514"/>
        </a:dk1>
        <a:lt1>
          <a:srgbClr val="FFFFFF"/>
        </a:lt1>
        <a:dk2>
          <a:srgbClr val="003399"/>
        </a:dk2>
        <a:lt2>
          <a:srgbClr val="E5E5FF"/>
        </a:lt2>
        <a:accent1>
          <a:srgbClr val="0099CC"/>
        </a:accent1>
        <a:accent2>
          <a:srgbClr val="A886E0"/>
        </a:accent2>
        <a:accent3>
          <a:srgbClr val="AAADCA"/>
        </a:accent3>
        <a:accent4>
          <a:srgbClr val="DADADA"/>
        </a:accent4>
        <a:accent5>
          <a:srgbClr val="AACAE2"/>
        </a:accent5>
        <a:accent6>
          <a:srgbClr val="9879CB"/>
        </a:accent6>
        <a:hlink>
          <a:srgbClr val="FF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eam 2">
        <a:dk1>
          <a:srgbClr val="3E3E5C"/>
        </a:dk1>
        <a:lt1>
          <a:srgbClr val="FFFFFF"/>
        </a:lt1>
        <a:dk2>
          <a:srgbClr val="666699"/>
        </a:dk2>
        <a:lt2>
          <a:srgbClr val="DFDFE9"/>
        </a:lt2>
        <a:accent1>
          <a:srgbClr val="CC66FF"/>
        </a:accent1>
        <a:accent2>
          <a:srgbClr val="679ACD"/>
        </a:accent2>
        <a:accent3>
          <a:srgbClr val="B8B8CA"/>
        </a:accent3>
        <a:accent4>
          <a:srgbClr val="DADADA"/>
        </a:accent4>
        <a:accent5>
          <a:srgbClr val="E2B8FF"/>
        </a:accent5>
        <a:accent6>
          <a:srgbClr val="5D8BBA"/>
        </a:accent6>
        <a:hlink>
          <a:srgbClr val="CCECFF"/>
        </a:hlink>
        <a:folHlink>
          <a:srgbClr val="CCCC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eam 3">
        <a:dk1>
          <a:srgbClr val="2A5400"/>
        </a:dk1>
        <a:lt1>
          <a:srgbClr val="FFFFFF"/>
        </a:lt1>
        <a:dk2>
          <a:srgbClr val="4A9400"/>
        </a:dk2>
        <a:lt2>
          <a:srgbClr val="BAE8BA"/>
        </a:lt2>
        <a:accent1>
          <a:srgbClr val="33CC33"/>
        </a:accent1>
        <a:accent2>
          <a:srgbClr val="99CC00"/>
        </a:accent2>
        <a:accent3>
          <a:srgbClr val="B1C8AA"/>
        </a:accent3>
        <a:accent4>
          <a:srgbClr val="DADADA"/>
        </a:accent4>
        <a:accent5>
          <a:srgbClr val="ADE2AD"/>
        </a:accent5>
        <a:accent6>
          <a:srgbClr val="8AB900"/>
        </a:accent6>
        <a:hlink>
          <a:srgbClr val="99FF33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eam 4">
        <a:dk1>
          <a:srgbClr val="000000"/>
        </a:dk1>
        <a:lt1>
          <a:srgbClr val="FFFFFF"/>
        </a:lt1>
        <a:dk2>
          <a:srgbClr val="51596D"/>
        </a:dk2>
        <a:lt2>
          <a:srgbClr val="DDDDDD"/>
        </a:lt2>
        <a:accent1>
          <a:srgbClr val="787E8A"/>
        </a:accent1>
        <a:accent2>
          <a:srgbClr val="339966"/>
        </a:accent2>
        <a:accent3>
          <a:srgbClr val="B3B5BA"/>
        </a:accent3>
        <a:accent4>
          <a:srgbClr val="DADADA"/>
        </a:accent4>
        <a:accent5>
          <a:srgbClr val="BEC0C4"/>
        </a:accent5>
        <a:accent6>
          <a:srgbClr val="2D8A5C"/>
        </a:accent6>
        <a:hlink>
          <a:srgbClr val="00FFFF"/>
        </a:hlink>
        <a:folHlink>
          <a:srgbClr val="74B6D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eam 5">
        <a:dk1>
          <a:srgbClr val="5C1F00"/>
        </a:dk1>
        <a:lt1>
          <a:srgbClr val="FFFFFF"/>
        </a:lt1>
        <a:dk2>
          <a:srgbClr val="8C0000"/>
        </a:dk2>
        <a:lt2>
          <a:srgbClr val="DFD293"/>
        </a:lt2>
        <a:accent1>
          <a:srgbClr val="FF6845"/>
        </a:accent1>
        <a:accent2>
          <a:srgbClr val="BE7960"/>
        </a:accent2>
        <a:accent3>
          <a:srgbClr val="C5AAAA"/>
        </a:accent3>
        <a:accent4>
          <a:srgbClr val="DADADA"/>
        </a:accent4>
        <a:accent5>
          <a:srgbClr val="FFB9B0"/>
        </a:accent5>
        <a:accent6>
          <a:srgbClr val="AC6D56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eam 6">
        <a:dk1>
          <a:srgbClr val="5E4444"/>
        </a:dk1>
        <a:lt1>
          <a:srgbClr val="F7F3F3"/>
        </a:lt1>
        <a:dk2>
          <a:srgbClr val="8A6362"/>
        </a:dk2>
        <a:lt2>
          <a:srgbClr val="D8C1BA"/>
        </a:lt2>
        <a:accent1>
          <a:srgbClr val="CC6600"/>
        </a:accent1>
        <a:accent2>
          <a:srgbClr val="C16059"/>
        </a:accent2>
        <a:accent3>
          <a:srgbClr val="C4B7B7"/>
        </a:accent3>
        <a:accent4>
          <a:srgbClr val="D3D0D0"/>
        </a:accent4>
        <a:accent5>
          <a:srgbClr val="E2B8AA"/>
        </a:accent5>
        <a:accent6>
          <a:srgbClr val="AF5650"/>
        </a:accent6>
        <a:hlink>
          <a:srgbClr val="FFCC00"/>
        </a:hlink>
        <a:folHlink>
          <a:srgbClr val="CBB55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eam 7">
        <a:dk1>
          <a:srgbClr val="7F6737"/>
        </a:dk1>
        <a:lt1>
          <a:srgbClr val="FFFFFF"/>
        </a:lt1>
        <a:dk2>
          <a:srgbClr val="BFA673"/>
        </a:dk2>
        <a:lt2>
          <a:srgbClr val="E6E3AA"/>
        </a:lt2>
        <a:accent1>
          <a:srgbClr val="FFCC00"/>
        </a:accent1>
        <a:accent2>
          <a:srgbClr val="808000"/>
        </a:accent2>
        <a:accent3>
          <a:srgbClr val="DCD0BC"/>
        </a:accent3>
        <a:accent4>
          <a:srgbClr val="DADADA"/>
        </a:accent4>
        <a:accent5>
          <a:srgbClr val="FFE2AA"/>
        </a:accent5>
        <a:accent6>
          <a:srgbClr val="737300"/>
        </a:accent6>
        <a:hlink>
          <a:srgbClr val="784700"/>
        </a:hlink>
        <a:folHlink>
          <a:srgbClr val="9A72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ream 8">
        <a:dk1>
          <a:srgbClr val="4B2500"/>
        </a:dk1>
        <a:lt1>
          <a:srgbClr val="F9F0D3"/>
        </a:lt1>
        <a:dk2>
          <a:srgbClr val="A69564"/>
        </a:dk2>
        <a:lt2>
          <a:srgbClr val="EFDEAF"/>
        </a:lt2>
        <a:accent1>
          <a:srgbClr val="FFFFE3"/>
        </a:accent1>
        <a:accent2>
          <a:srgbClr val="BFBFA7"/>
        </a:accent2>
        <a:accent3>
          <a:srgbClr val="FBF6E6"/>
        </a:accent3>
        <a:accent4>
          <a:srgbClr val="3F1E00"/>
        </a:accent4>
        <a:accent5>
          <a:srgbClr val="FFFFEF"/>
        </a:accent5>
        <a:accent6>
          <a:srgbClr val="ADAD97"/>
        </a:accent6>
        <a:hlink>
          <a:srgbClr val="7B6D47"/>
        </a:hlink>
        <a:folHlink>
          <a:srgbClr val="A99D2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ream 9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CECFF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E2F4FF"/>
        </a:accent5>
        <a:accent6>
          <a:srgbClr val="2D2D8A"/>
        </a:accent6>
        <a:hlink>
          <a:srgbClr val="6600FF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2868</TotalTime>
  <Words>1567</Words>
  <Application>Microsoft Macintosh PowerPoint</Application>
  <PresentationFormat>On-screen Show (4:3)</PresentationFormat>
  <Paragraphs>384</Paragraphs>
  <Slides>43</Slides>
  <Notes>39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4" baseType="lpstr">
      <vt:lpstr>Theme1</vt:lpstr>
      <vt:lpstr>Antimicrobial PK/PD</vt:lpstr>
      <vt:lpstr>Objectives</vt:lpstr>
      <vt:lpstr>What’s the Point of  this Lecture?</vt:lpstr>
      <vt:lpstr>Relationships – Most Diseases</vt:lpstr>
      <vt:lpstr>Relationships in the Infected Patient</vt:lpstr>
      <vt:lpstr>PK/PD</vt:lpstr>
      <vt:lpstr>MIC testing</vt:lpstr>
      <vt:lpstr>MIC testing</vt:lpstr>
      <vt:lpstr>Susceptibility Testing We still need to think!</vt:lpstr>
      <vt:lpstr>Pharmacokinetics Absorption</vt:lpstr>
      <vt:lpstr>Pharmacokinetics Absorption</vt:lpstr>
      <vt:lpstr>Pharmacokinetics Distribution</vt:lpstr>
      <vt:lpstr>Distribution Matters</vt:lpstr>
      <vt:lpstr>Pharmacokinetics Metabolism</vt:lpstr>
      <vt:lpstr>Pharmacokinetics Excretion</vt:lpstr>
      <vt:lpstr>Pharmacokinetics Excretion</vt:lpstr>
      <vt:lpstr>Pharmacodynamics Cidal vs. Static</vt:lpstr>
      <vt:lpstr>Pharmacodynamics Cidal vs. Static</vt:lpstr>
      <vt:lpstr>Pharmacodynamics Cidal vs. Static</vt:lpstr>
      <vt:lpstr>Pharmacodynamics Post-antibiotic Effect (PAE)</vt:lpstr>
      <vt:lpstr>Pharmacodynamics Combination Therapies</vt:lpstr>
      <vt:lpstr>Pharmacodynamics Combination Therapies</vt:lpstr>
      <vt:lpstr>Pharmacodynamics</vt:lpstr>
      <vt:lpstr>Pharmacodynamics</vt:lpstr>
      <vt:lpstr>Area Under Curve/MIC Ratio  (AUC/MIC)</vt:lpstr>
      <vt:lpstr>AUC/MIC Ratio</vt:lpstr>
      <vt:lpstr>AUC/MIC Ratio –  MIC component</vt:lpstr>
      <vt:lpstr>AUC/MIC Ratio – Summary</vt:lpstr>
      <vt:lpstr>Concentration-dependent Activity</vt:lpstr>
      <vt:lpstr>Cmax:MIC ratio</vt:lpstr>
      <vt:lpstr>Pharmacodynamics Concentration- vs. Time-dependence</vt:lpstr>
      <vt:lpstr>Concentration-dependent Activity – Summary</vt:lpstr>
      <vt:lpstr>Time-dependent Killing</vt:lpstr>
      <vt:lpstr>Time-dependent Killing</vt:lpstr>
      <vt:lpstr>Pharmacodynamics Concentration- vs. Time-dependence</vt:lpstr>
      <vt:lpstr>PowerPoint Presentation</vt:lpstr>
      <vt:lpstr>PowerPoint Presentation</vt:lpstr>
      <vt:lpstr>Pharmacodynamic Parameters of Interest</vt:lpstr>
      <vt:lpstr>Clinical Application</vt:lpstr>
      <vt:lpstr>Clinical Application</vt:lpstr>
      <vt:lpstr>Clinical Application</vt:lpstr>
      <vt:lpstr>Clinical Application</vt:lpstr>
      <vt:lpstr>Summary</vt:lpstr>
    </vt:vector>
  </TitlesOfParts>
  <Company>Temple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Antimicrobial PK/PD</dc:title>
  <dc:creator>Jason Gallagher</dc:creator>
  <cp:lastModifiedBy>Leon Do</cp:lastModifiedBy>
  <cp:revision>85</cp:revision>
  <cp:lastPrinted>2010-01-22T20:31:14Z</cp:lastPrinted>
  <dcterms:created xsi:type="dcterms:W3CDTF">2011-01-16T23:37:21Z</dcterms:created>
  <dcterms:modified xsi:type="dcterms:W3CDTF">2014-02-20T15:55:32Z</dcterms:modified>
</cp:coreProperties>
</file>

<file path=docProps/thumbnail.jpeg>
</file>